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4"/>
  </p:sldMasterIdLst>
  <p:notesMasterIdLst>
    <p:notesMasterId r:id="rId34"/>
  </p:notesMasterIdLst>
  <p:handoutMasterIdLst>
    <p:handoutMasterId r:id="rId35"/>
  </p:handoutMasterIdLst>
  <p:sldIdLst>
    <p:sldId id="324" r:id="rId5"/>
    <p:sldId id="302" r:id="rId6"/>
    <p:sldId id="315" r:id="rId7"/>
    <p:sldId id="328" r:id="rId8"/>
    <p:sldId id="330" r:id="rId9"/>
    <p:sldId id="332" r:id="rId10"/>
    <p:sldId id="333" r:id="rId11"/>
    <p:sldId id="335" r:id="rId12"/>
    <p:sldId id="336" r:id="rId13"/>
    <p:sldId id="337" r:id="rId14"/>
    <p:sldId id="338" r:id="rId15"/>
    <p:sldId id="343" r:id="rId16"/>
    <p:sldId id="344" r:id="rId17"/>
    <p:sldId id="345" r:id="rId18"/>
    <p:sldId id="348" r:id="rId19"/>
    <p:sldId id="349" r:id="rId20"/>
    <p:sldId id="356" r:id="rId21"/>
    <p:sldId id="294" r:id="rId22"/>
    <p:sldId id="350" r:id="rId23"/>
    <p:sldId id="352" r:id="rId24"/>
    <p:sldId id="353" r:id="rId25"/>
    <p:sldId id="354" r:id="rId26"/>
    <p:sldId id="351" r:id="rId27"/>
    <p:sldId id="355" r:id="rId28"/>
    <p:sldId id="340" r:id="rId29"/>
    <p:sldId id="341" r:id="rId30"/>
    <p:sldId id="312" r:id="rId31"/>
    <p:sldId id="346" r:id="rId32"/>
    <p:sldId id="313" r:id="rId3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 Bilgisayar" initials="DB" lastIdx="2" clrIdx="0">
    <p:extLst>
      <p:ext uri="{19B8F6BF-5375-455C-9EA6-DF929625EA0E}">
        <p15:presenceInfo xmlns:p15="http://schemas.microsoft.com/office/powerpoint/2012/main" userId="Dem Bilgisay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33" autoAdjust="0"/>
  </p:normalViewPr>
  <p:slideViewPr>
    <p:cSldViewPr snapToGrid="0">
      <p:cViewPr varScale="1">
        <p:scale>
          <a:sx n="108" d="100"/>
          <a:sy n="108" d="100"/>
        </p:scale>
        <p:origin x="714" y="66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/>
              <a:t>2020-2021 KURSLARIN DURUMU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819780348675352E-2"/>
          <c:y val="9.3213482133255504E-2"/>
          <c:w val="0.76366388642835614"/>
          <c:h val="0.661065653428254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'Kurs Türü Kursiyer Sayısı - 1.9'!$A$3</c:f>
              <c:strCache>
                <c:ptCount val="1"/>
                <c:pt idx="0">
                  <c:v>Okuma Yazma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('Kurs Türü Kursiyer Sayısı - 1.9'!$B$2:$C$2,'Kurs Türü Kursiyer Sayısı - 1.9'!$F$2)</c:f>
              <c:strCache>
                <c:ptCount val="3"/>
                <c:pt idx="0">
                  <c:v>Açılan Kurs Sayısı</c:v>
                </c:pt>
                <c:pt idx="1">
                  <c:v>Toplam Kursiyer</c:v>
                </c:pt>
                <c:pt idx="2">
                  <c:v>Toplam S.A. Kursiyer</c:v>
                </c:pt>
              </c:strCache>
            </c:strRef>
          </c:cat>
          <c:val>
            <c:numRef>
              <c:f>('Kurs Türü Kursiyer Sayısı - 1.9'!$B$3:$C$3,'Kurs Türü Kursiyer Sayısı - 1.9'!$F$3)</c:f>
              <c:numCache>
                <c:formatCode>###,##0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7-4722-805A-1B54A73A5ADD}"/>
            </c:ext>
          </c:extLst>
        </c:ser>
        <c:ser>
          <c:idx val="1"/>
          <c:order val="1"/>
          <c:tx>
            <c:strRef>
              <c:f>'Kurs Türü Kursiyer Sayısı - 1.9'!$A$4</c:f>
              <c:strCache>
                <c:ptCount val="1"/>
                <c:pt idx="0">
                  <c:v>Genel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('Kurs Türü Kursiyer Sayısı - 1.9'!$B$2:$C$2,'Kurs Türü Kursiyer Sayısı - 1.9'!$F$2)</c:f>
              <c:strCache>
                <c:ptCount val="3"/>
                <c:pt idx="0">
                  <c:v>Açılan Kurs Sayısı</c:v>
                </c:pt>
                <c:pt idx="1">
                  <c:v>Toplam Kursiyer</c:v>
                </c:pt>
                <c:pt idx="2">
                  <c:v>Toplam S.A. Kursiyer</c:v>
                </c:pt>
              </c:strCache>
            </c:strRef>
          </c:cat>
          <c:val>
            <c:numRef>
              <c:f>('Kurs Türü Kursiyer Sayısı - 1.9'!$B$4:$C$4,'Kurs Türü Kursiyer Sayısı - 1.9'!$F$4)</c:f>
              <c:numCache>
                <c:formatCode>###,##0</c:formatCode>
                <c:ptCount val="3"/>
                <c:pt idx="0">
                  <c:v>17</c:v>
                </c:pt>
                <c:pt idx="1">
                  <c:v>248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7-4722-805A-1B54A73A5ADD}"/>
            </c:ext>
          </c:extLst>
        </c:ser>
        <c:ser>
          <c:idx val="4"/>
          <c:order val="2"/>
          <c:tx>
            <c:strRef>
              <c:f>'Kurs Türü Kursiyer Sayısı - 1.9'!$A$5</c:f>
              <c:strCache>
                <c:ptCount val="1"/>
                <c:pt idx="0">
                  <c:v>Mesleki ve 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('Kurs Türü Kursiyer Sayısı - 1.9'!$B$2:$C$2,'Kurs Türü Kursiyer Sayısı - 1.9'!$F$2)</c:f>
              <c:strCache>
                <c:ptCount val="3"/>
                <c:pt idx="0">
                  <c:v>Açılan Kurs Sayısı</c:v>
                </c:pt>
                <c:pt idx="1">
                  <c:v>Toplam Kursiyer</c:v>
                </c:pt>
                <c:pt idx="2">
                  <c:v>Toplam S.A. Kursiyer</c:v>
                </c:pt>
              </c:strCache>
            </c:strRef>
          </c:cat>
          <c:val>
            <c:numRef>
              <c:f>('Kurs Türü Kursiyer Sayısı - 1.9'!$B$5:$C$5,'Kurs Türü Kursiyer Sayısı - 1.9'!$F$5)</c:f>
              <c:numCache>
                <c:formatCode>###,##0</c:formatCode>
                <c:ptCount val="3"/>
                <c:pt idx="0">
                  <c:v>17</c:v>
                </c:pt>
                <c:pt idx="1">
                  <c:v>237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7-4722-805A-1B54A73A5ADD}"/>
            </c:ext>
          </c:extLst>
        </c:ser>
        <c:ser>
          <c:idx val="2"/>
          <c:order val="3"/>
          <c:tx>
            <c:strRef>
              <c:f>'Kurs Türü Kursiyer Sayısı - 1.9'!$A$6</c:f>
              <c:strCache>
                <c:ptCount val="1"/>
                <c:pt idx="0">
                  <c:v>Genel Toplam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('Kurs Türü Kursiyer Sayısı - 1.9'!$B$2:$C$2,'Kurs Türü Kursiyer Sayısı - 1.9'!$F$2)</c:f>
              <c:strCache>
                <c:ptCount val="3"/>
                <c:pt idx="0">
                  <c:v>Açılan Kurs Sayısı</c:v>
                </c:pt>
                <c:pt idx="1">
                  <c:v>Toplam Kursiyer</c:v>
                </c:pt>
                <c:pt idx="2">
                  <c:v>Toplam S.A. Kursiyer</c:v>
                </c:pt>
              </c:strCache>
            </c:strRef>
          </c:cat>
          <c:val>
            <c:numRef>
              <c:f>('Kurs Türü Kursiyer Sayısı - 1.9'!$B$6:$C$6,'Kurs Türü Kursiyer Sayısı - 1.9'!$F$6)</c:f>
              <c:numCache>
                <c:formatCode>###,##0</c:formatCode>
                <c:ptCount val="3"/>
                <c:pt idx="0">
                  <c:v>34</c:v>
                </c:pt>
                <c:pt idx="1">
                  <c:v>485</c:v>
                </c:pt>
                <c:pt idx="2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77-4722-805A-1B54A73A5A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4135040"/>
        <c:axId val="94136576"/>
        <c:axId val="64561600"/>
      </c:bar3DChart>
      <c:catAx>
        <c:axId val="941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4136576"/>
        <c:crosses val="autoZero"/>
        <c:auto val="1"/>
        <c:lblAlgn val="ctr"/>
        <c:lblOffset val="100"/>
        <c:noMultiLvlLbl val="0"/>
      </c:catAx>
      <c:valAx>
        <c:axId val="941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4135040"/>
        <c:crosses val="autoZero"/>
        <c:crossBetween val="between"/>
      </c:valAx>
      <c:serAx>
        <c:axId val="645616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413657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3200"/>
              <a:t>Açık Öğretim</a:t>
            </a:r>
            <a:r>
              <a:rPr lang="tr-TR" sz="3200" baseline="0"/>
              <a:t> </a:t>
            </a:r>
            <a:r>
              <a:rPr lang="tr-TR" sz="3200" baseline="0" dirty="0"/>
              <a:t>İstatistikleri</a:t>
            </a:r>
            <a:endParaRPr lang="tr-TR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79050173076191"/>
          <c:y val="7.4321746367069966E-2"/>
          <c:w val="0.73977880482331071"/>
          <c:h val="0.700351129889251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'AOL11008_31_01_2021 (2)'!$B$14</c:f>
              <c:strCache>
                <c:ptCount val="1"/>
                <c:pt idx="0">
                  <c:v>Açıköğretim Ortaokulu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'AOL11008_31_01_2021 (2)'!$C$12:$H$13</c:f>
              <c:multiLvlStrCache>
                <c:ptCount val="6"/>
                <c:lvl>
                  <c:pt idx="0">
                    <c:v>KADIN</c:v>
                  </c:pt>
                  <c:pt idx="1">
                    <c:v>ERKEK</c:v>
                  </c:pt>
                  <c:pt idx="2">
                    <c:v>TOPLAM</c:v>
                  </c:pt>
                  <c:pt idx="3">
                    <c:v>KADIN</c:v>
                  </c:pt>
                  <c:pt idx="4">
                    <c:v>ERKEK</c:v>
                  </c:pt>
                  <c:pt idx="5">
                    <c:v>TOPLAM</c:v>
                  </c:pt>
                </c:lvl>
                <c:lvl>
                  <c:pt idx="0">
                    <c:v>YENİ KAYIT</c:v>
                  </c:pt>
                  <c:pt idx="3">
                    <c:v>KAYIT YENİLEME</c:v>
                  </c:pt>
                </c:lvl>
              </c:multiLvlStrCache>
            </c:multiLvlStrRef>
          </c:cat>
          <c:val>
            <c:numRef>
              <c:f>'AOL11008_31_01_2021 (2)'!$C$14:$H$14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F-4E25-B5AC-A3F1826DE8BF}"/>
            </c:ext>
          </c:extLst>
        </c:ser>
        <c:ser>
          <c:idx val="1"/>
          <c:order val="1"/>
          <c:tx>
            <c:strRef>
              <c:f>'AOL11008_31_01_2021 (2)'!$B$15</c:f>
              <c:strCache>
                <c:ptCount val="1"/>
                <c:pt idx="0">
                  <c:v>Açıköğretim Lisesi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'AOL11008_31_01_2021 (2)'!$C$12:$H$13</c:f>
              <c:multiLvlStrCache>
                <c:ptCount val="6"/>
                <c:lvl>
                  <c:pt idx="0">
                    <c:v>KADIN</c:v>
                  </c:pt>
                  <c:pt idx="1">
                    <c:v>ERKEK</c:v>
                  </c:pt>
                  <c:pt idx="2">
                    <c:v>TOPLAM</c:v>
                  </c:pt>
                  <c:pt idx="3">
                    <c:v>KADIN</c:v>
                  </c:pt>
                  <c:pt idx="4">
                    <c:v>ERKEK</c:v>
                  </c:pt>
                  <c:pt idx="5">
                    <c:v>TOPLAM</c:v>
                  </c:pt>
                </c:lvl>
                <c:lvl>
                  <c:pt idx="0">
                    <c:v>YENİ KAYIT</c:v>
                  </c:pt>
                  <c:pt idx="3">
                    <c:v>KAYIT YENİLEME</c:v>
                  </c:pt>
                </c:lvl>
              </c:multiLvlStrCache>
            </c:multiLvlStrRef>
          </c:cat>
          <c:val>
            <c:numRef>
              <c:f>'AOL11008_31_01_2021 (2)'!$C$15:$H$15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6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F-4E25-B5AC-A3F1826DE8BF}"/>
            </c:ext>
          </c:extLst>
        </c:ser>
        <c:ser>
          <c:idx val="2"/>
          <c:order val="2"/>
          <c:tx>
            <c:strRef>
              <c:f>'AOL11008_31_01_2021 (2)'!$B$16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'AOL11008_31_01_2021 (2)'!$C$12:$H$13</c:f>
              <c:multiLvlStrCache>
                <c:ptCount val="6"/>
                <c:lvl>
                  <c:pt idx="0">
                    <c:v>KADIN</c:v>
                  </c:pt>
                  <c:pt idx="1">
                    <c:v>ERKEK</c:v>
                  </c:pt>
                  <c:pt idx="2">
                    <c:v>TOPLAM</c:v>
                  </c:pt>
                  <c:pt idx="3">
                    <c:v>KADIN</c:v>
                  </c:pt>
                  <c:pt idx="4">
                    <c:v>ERKEK</c:v>
                  </c:pt>
                  <c:pt idx="5">
                    <c:v>TOPLAM</c:v>
                  </c:pt>
                </c:lvl>
                <c:lvl>
                  <c:pt idx="0">
                    <c:v>YENİ KAYIT</c:v>
                  </c:pt>
                  <c:pt idx="3">
                    <c:v>KAYIT YENİLEME</c:v>
                  </c:pt>
                </c:lvl>
              </c:multiLvlStrCache>
            </c:multiLvlStrRef>
          </c:cat>
          <c:val>
            <c:numRef>
              <c:f>'AOL11008_31_01_2021 (2)'!$C$16:$H$16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7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F-4E25-B5AC-A3F1826DE8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430976"/>
        <c:axId val="100432512"/>
        <c:axId val="94070528"/>
      </c:bar3DChart>
      <c:catAx>
        <c:axId val="1004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0432512"/>
        <c:crosses val="autoZero"/>
        <c:auto val="1"/>
        <c:lblAlgn val="ctr"/>
        <c:lblOffset val="100"/>
        <c:noMultiLvlLbl val="0"/>
      </c:catAx>
      <c:valAx>
        <c:axId val="10043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0430976"/>
        <c:crosses val="autoZero"/>
        <c:crossBetween val="between"/>
      </c:valAx>
      <c:serAx>
        <c:axId val="94070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043251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6DA4D-4A35-4160-888C-39B5D30F11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3ECBD8-285C-438A-BB26-4B657901B8A7}">
      <dgm:prSet phldrT="[Metin]" custT="1"/>
      <dgm:spPr/>
      <dgm:t>
        <a:bodyPr/>
        <a:lstStyle/>
        <a:p>
          <a:r>
            <a:rPr lang="tr-TR" sz="1600" dirty="0"/>
            <a:t>Müdür</a:t>
          </a:r>
        </a:p>
      </dgm:t>
    </dgm:pt>
    <dgm:pt modelId="{9285263D-C684-4751-BEEA-E35C2F4753F1}" type="parTrans" cxnId="{5979D25C-2897-43BA-9985-009D066DB556}">
      <dgm:prSet/>
      <dgm:spPr/>
      <dgm:t>
        <a:bodyPr/>
        <a:lstStyle/>
        <a:p>
          <a:endParaRPr lang="tr-TR"/>
        </a:p>
      </dgm:t>
    </dgm:pt>
    <dgm:pt modelId="{449C326D-6CD8-4429-9E3E-808736D23891}" type="sibTrans" cxnId="{5979D25C-2897-43BA-9985-009D066DB556}">
      <dgm:prSet/>
      <dgm:spPr/>
      <dgm:t>
        <a:bodyPr/>
        <a:lstStyle/>
        <a:p>
          <a:endParaRPr lang="tr-TR"/>
        </a:p>
      </dgm:t>
    </dgm:pt>
    <dgm:pt modelId="{E48F400B-AE39-4785-A313-8B31CCDE133C}">
      <dgm:prSet phldrT="[Metin]" custT="1"/>
      <dgm:spPr/>
      <dgm:t>
        <a:bodyPr/>
        <a:lstStyle/>
        <a:p>
          <a:r>
            <a:rPr lang="tr-TR" sz="1600" dirty="0"/>
            <a:t>Müdür Yardımcısı V.</a:t>
          </a:r>
        </a:p>
      </dgm:t>
    </dgm:pt>
    <dgm:pt modelId="{2B6352EA-FB1C-49F8-886D-90E94083CA02}" type="parTrans" cxnId="{14D9E29C-51EB-453D-A6F4-553649E46FAF}">
      <dgm:prSet/>
      <dgm:spPr/>
      <dgm:t>
        <a:bodyPr/>
        <a:lstStyle/>
        <a:p>
          <a:endParaRPr lang="tr-TR"/>
        </a:p>
      </dgm:t>
    </dgm:pt>
    <dgm:pt modelId="{EB49EA56-432D-41F5-B72C-0F4375B732B6}" type="sibTrans" cxnId="{14D9E29C-51EB-453D-A6F4-553649E46FAF}">
      <dgm:prSet/>
      <dgm:spPr/>
      <dgm:t>
        <a:bodyPr/>
        <a:lstStyle/>
        <a:p>
          <a:endParaRPr lang="tr-TR"/>
        </a:p>
      </dgm:t>
    </dgm:pt>
    <dgm:pt modelId="{4A98B892-A4DF-425E-8A13-9AA5CAEB4008}">
      <dgm:prSet phldrT="[Metin]" custT="1"/>
      <dgm:spPr/>
      <dgm:t>
        <a:bodyPr/>
        <a:lstStyle/>
        <a:p>
          <a:r>
            <a:rPr lang="tr-TR" sz="1600" dirty="0"/>
            <a:t>Öğretmenlerimiz</a:t>
          </a:r>
        </a:p>
      </dgm:t>
    </dgm:pt>
    <dgm:pt modelId="{238C5E6B-2AF9-4EEF-87DE-D36250B55CB9}" type="parTrans" cxnId="{926B3B11-5583-4936-901F-CD771B0A1CC4}">
      <dgm:prSet/>
      <dgm:spPr/>
      <dgm:t>
        <a:bodyPr/>
        <a:lstStyle/>
        <a:p>
          <a:endParaRPr lang="tr-TR"/>
        </a:p>
      </dgm:t>
    </dgm:pt>
    <dgm:pt modelId="{33DF0FDA-A5D1-44C0-A050-5C2DAAEBCB61}" type="sibTrans" cxnId="{926B3B11-5583-4936-901F-CD771B0A1CC4}">
      <dgm:prSet/>
      <dgm:spPr/>
      <dgm:t>
        <a:bodyPr/>
        <a:lstStyle/>
        <a:p>
          <a:endParaRPr lang="tr-TR"/>
        </a:p>
      </dgm:t>
    </dgm:pt>
    <dgm:pt modelId="{36FD3F20-827A-4E58-8799-BA7CCBD16B8A}">
      <dgm:prSet custT="1"/>
      <dgm:spPr/>
      <dgm:t>
        <a:bodyPr/>
        <a:lstStyle/>
        <a:p>
          <a:r>
            <a:rPr lang="tr-TR" sz="1100" dirty="0"/>
            <a:t>Mustafa TOKMAK</a:t>
          </a:r>
        </a:p>
      </dgm:t>
    </dgm:pt>
    <dgm:pt modelId="{696F374A-DBCC-42C6-A359-EDCB4CDDC63A}" type="parTrans" cxnId="{FE5E1126-62AB-4435-902D-5EAE255E807F}">
      <dgm:prSet/>
      <dgm:spPr/>
      <dgm:t>
        <a:bodyPr/>
        <a:lstStyle/>
        <a:p>
          <a:endParaRPr lang="tr-TR"/>
        </a:p>
      </dgm:t>
    </dgm:pt>
    <dgm:pt modelId="{5C31E346-2E0E-445A-8E89-0EB85D12103E}" type="sibTrans" cxnId="{FE5E1126-62AB-4435-902D-5EAE255E807F}">
      <dgm:prSet/>
      <dgm:spPr/>
      <dgm:t>
        <a:bodyPr/>
        <a:lstStyle/>
        <a:p>
          <a:endParaRPr lang="tr-TR"/>
        </a:p>
      </dgm:t>
    </dgm:pt>
    <dgm:pt modelId="{E273EA7C-FD9C-41EC-970A-EED7E0C4FBFE}">
      <dgm:prSet phldrT="[Metin]" custT="1"/>
      <dgm:spPr/>
      <dgm:t>
        <a:bodyPr/>
        <a:lstStyle/>
        <a:p>
          <a:r>
            <a:rPr lang="tr-TR" sz="1100" dirty="0"/>
            <a:t>Meral KALKAN</a:t>
          </a:r>
        </a:p>
      </dgm:t>
    </dgm:pt>
    <dgm:pt modelId="{229EB968-F142-46D5-AC35-B5E188E1F489}" type="parTrans" cxnId="{F3B7A96A-CABC-4A4F-AB58-2CCEFC6DE7CA}">
      <dgm:prSet/>
      <dgm:spPr/>
      <dgm:t>
        <a:bodyPr/>
        <a:lstStyle/>
        <a:p>
          <a:endParaRPr lang="tr-TR"/>
        </a:p>
      </dgm:t>
    </dgm:pt>
    <dgm:pt modelId="{421E5CD7-B673-4F81-A8FC-4E25420B4C29}" type="sibTrans" cxnId="{F3B7A96A-CABC-4A4F-AB58-2CCEFC6DE7CA}">
      <dgm:prSet/>
      <dgm:spPr/>
      <dgm:t>
        <a:bodyPr/>
        <a:lstStyle/>
        <a:p>
          <a:endParaRPr lang="tr-TR"/>
        </a:p>
      </dgm:t>
    </dgm:pt>
    <dgm:pt modelId="{BC3F0D10-94D0-450A-B2DC-0F24413843EB}">
      <dgm:prSet phldrT="[Metin]" custT="1"/>
      <dgm:spPr/>
      <dgm:t>
        <a:bodyPr/>
        <a:lstStyle/>
        <a:p>
          <a:r>
            <a:rPr lang="tr-TR" sz="1100" dirty="0"/>
            <a:t>Hüseyin LAÇO ( Bilişim Teknolojileri )</a:t>
          </a:r>
        </a:p>
      </dgm:t>
    </dgm:pt>
    <dgm:pt modelId="{32EC080A-DFFF-4368-A355-862F7038CE70}" type="parTrans" cxnId="{933DB97A-A048-452A-9B6E-DB38456011ED}">
      <dgm:prSet/>
      <dgm:spPr/>
      <dgm:t>
        <a:bodyPr/>
        <a:lstStyle/>
        <a:p>
          <a:endParaRPr lang="tr-TR"/>
        </a:p>
      </dgm:t>
    </dgm:pt>
    <dgm:pt modelId="{9B835DAA-8C3D-469D-BDD6-BC09F8900B9B}" type="sibTrans" cxnId="{933DB97A-A048-452A-9B6E-DB38456011ED}">
      <dgm:prSet/>
      <dgm:spPr/>
      <dgm:t>
        <a:bodyPr/>
        <a:lstStyle/>
        <a:p>
          <a:endParaRPr lang="tr-TR"/>
        </a:p>
      </dgm:t>
    </dgm:pt>
    <dgm:pt modelId="{871756CD-DD5B-4CDC-8169-7E6660173217}">
      <dgm:prSet phldrT="[Metin]" custT="1"/>
      <dgm:spPr/>
      <dgm:t>
        <a:bodyPr/>
        <a:lstStyle/>
        <a:p>
          <a:r>
            <a:rPr lang="tr-TR" sz="1600" dirty="0"/>
            <a:t>Hizmetli</a:t>
          </a:r>
        </a:p>
        <a:p>
          <a:r>
            <a:rPr lang="tr-TR" sz="1600" dirty="0"/>
            <a:t>İŞ-KUR Personeli ( 2 kişi )</a:t>
          </a:r>
        </a:p>
      </dgm:t>
    </dgm:pt>
    <dgm:pt modelId="{29C16A33-5806-461B-BEC9-D83253B9C335}" type="parTrans" cxnId="{E30F5A77-C8B5-4CF2-9AEC-13327E7343D2}">
      <dgm:prSet/>
      <dgm:spPr/>
      <dgm:t>
        <a:bodyPr/>
        <a:lstStyle/>
        <a:p>
          <a:endParaRPr lang="tr-TR"/>
        </a:p>
      </dgm:t>
    </dgm:pt>
    <dgm:pt modelId="{2C3FF75B-0411-417E-B7AA-B9FA22F4F420}" type="sibTrans" cxnId="{E30F5A77-C8B5-4CF2-9AEC-13327E7343D2}">
      <dgm:prSet/>
      <dgm:spPr/>
      <dgm:t>
        <a:bodyPr/>
        <a:lstStyle/>
        <a:p>
          <a:endParaRPr lang="tr-TR"/>
        </a:p>
      </dgm:t>
    </dgm:pt>
    <dgm:pt modelId="{A35D3676-D6FE-490D-A306-3A9E22A5EBE0}">
      <dgm:prSet phldrT="[Metin]" custT="1"/>
      <dgm:spPr/>
      <dgm:t>
        <a:bodyPr/>
        <a:lstStyle/>
        <a:p>
          <a:r>
            <a:rPr lang="tr-TR" sz="1100" dirty="0"/>
            <a:t>    Usta Öğretici ( 4 kişi )</a:t>
          </a:r>
        </a:p>
      </dgm:t>
    </dgm:pt>
    <dgm:pt modelId="{22D77121-59D3-48C5-BCA5-64B64636438E}" type="parTrans" cxnId="{5CD580B8-F653-44C5-ACE5-A8E665D48045}">
      <dgm:prSet/>
      <dgm:spPr/>
      <dgm:t>
        <a:bodyPr/>
        <a:lstStyle/>
        <a:p>
          <a:endParaRPr lang="tr-TR"/>
        </a:p>
      </dgm:t>
    </dgm:pt>
    <dgm:pt modelId="{B0B68702-20A7-4C14-B8E2-F02E92F4BFD2}" type="sibTrans" cxnId="{5CD580B8-F653-44C5-ACE5-A8E665D48045}">
      <dgm:prSet/>
      <dgm:spPr/>
      <dgm:t>
        <a:bodyPr/>
        <a:lstStyle/>
        <a:p>
          <a:endParaRPr lang="tr-TR"/>
        </a:p>
      </dgm:t>
    </dgm:pt>
    <dgm:pt modelId="{B9042123-6C20-4594-B7F1-16FD13F1BA81}">
      <dgm:prSet phldrT="[Metin]" custT="1"/>
      <dgm:spPr/>
      <dgm:t>
        <a:bodyPr/>
        <a:lstStyle/>
        <a:p>
          <a:endParaRPr lang="tr-TR" sz="1100" dirty="0"/>
        </a:p>
      </dgm:t>
    </dgm:pt>
    <dgm:pt modelId="{6C8AA3B7-64F7-47AA-A95B-5AAF95B3B386}" type="parTrans" cxnId="{2C46B27C-C35E-455C-A6CC-98BDBC41CC3C}">
      <dgm:prSet/>
      <dgm:spPr/>
      <dgm:t>
        <a:bodyPr/>
        <a:lstStyle/>
        <a:p>
          <a:endParaRPr lang="tr-TR"/>
        </a:p>
      </dgm:t>
    </dgm:pt>
    <dgm:pt modelId="{9DC79AC9-ABCE-4BC8-A556-6D7DECEB4558}" type="sibTrans" cxnId="{2C46B27C-C35E-455C-A6CC-98BDBC41CC3C}">
      <dgm:prSet/>
      <dgm:spPr/>
      <dgm:t>
        <a:bodyPr/>
        <a:lstStyle/>
        <a:p>
          <a:endParaRPr lang="tr-TR"/>
        </a:p>
      </dgm:t>
    </dgm:pt>
    <dgm:pt modelId="{E4E35351-A3A9-44F9-9236-E628175A555D}">
      <dgm:prSet phldrT="[Metin]" custT="1"/>
      <dgm:spPr/>
      <dgm:t>
        <a:bodyPr/>
        <a:lstStyle/>
        <a:p>
          <a:endParaRPr lang="tr-TR" sz="1100" dirty="0"/>
        </a:p>
      </dgm:t>
    </dgm:pt>
    <dgm:pt modelId="{C92F95DC-578F-412E-AED8-1D7FEE6B73C6}" type="parTrans" cxnId="{284AB241-A4EB-4430-B59A-812F256A48FB}">
      <dgm:prSet/>
      <dgm:spPr/>
      <dgm:t>
        <a:bodyPr/>
        <a:lstStyle/>
        <a:p>
          <a:endParaRPr lang="tr-TR"/>
        </a:p>
      </dgm:t>
    </dgm:pt>
    <dgm:pt modelId="{B59B849E-25B2-4A59-8956-48913766D61E}" type="sibTrans" cxnId="{284AB241-A4EB-4430-B59A-812F256A48FB}">
      <dgm:prSet/>
      <dgm:spPr/>
      <dgm:t>
        <a:bodyPr/>
        <a:lstStyle/>
        <a:p>
          <a:endParaRPr lang="tr-TR"/>
        </a:p>
      </dgm:t>
    </dgm:pt>
    <dgm:pt modelId="{61F01605-0CB1-46A0-996B-2CF9613135D2}" type="pres">
      <dgm:prSet presAssocID="{4376DA4D-4A35-4160-888C-39B5D30F11BF}" presName="Name0" presStyleCnt="0">
        <dgm:presLayoutVars>
          <dgm:chMax val="7"/>
          <dgm:chPref val="7"/>
          <dgm:dir/>
        </dgm:presLayoutVars>
      </dgm:prSet>
      <dgm:spPr/>
    </dgm:pt>
    <dgm:pt modelId="{89CF24C0-DD0F-4DBF-BEA0-DF55A0A57D3E}" type="pres">
      <dgm:prSet presAssocID="{4376DA4D-4A35-4160-888C-39B5D30F11BF}" presName="Name1" presStyleCnt="0"/>
      <dgm:spPr/>
    </dgm:pt>
    <dgm:pt modelId="{D1601C5C-2607-4D2F-AF0B-74709BDA9DA9}" type="pres">
      <dgm:prSet presAssocID="{4376DA4D-4A35-4160-888C-39B5D30F11BF}" presName="cycle" presStyleCnt="0"/>
      <dgm:spPr/>
    </dgm:pt>
    <dgm:pt modelId="{64C43DFB-A2E8-4663-AD0D-467421F3DF17}" type="pres">
      <dgm:prSet presAssocID="{4376DA4D-4A35-4160-888C-39B5D30F11BF}" presName="srcNode" presStyleLbl="node1" presStyleIdx="0" presStyleCnt="5"/>
      <dgm:spPr/>
    </dgm:pt>
    <dgm:pt modelId="{1D09810C-EF40-4E34-A730-A9F48C5BE48D}" type="pres">
      <dgm:prSet presAssocID="{4376DA4D-4A35-4160-888C-39B5D30F11BF}" presName="conn" presStyleLbl="parChTrans1D2" presStyleIdx="0" presStyleCnt="1"/>
      <dgm:spPr/>
    </dgm:pt>
    <dgm:pt modelId="{1FF60AB4-E688-4001-96FB-A83B067529FC}" type="pres">
      <dgm:prSet presAssocID="{4376DA4D-4A35-4160-888C-39B5D30F11BF}" presName="extraNode" presStyleLbl="node1" presStyleIdx="0" presStyleCnt="5"/>
      <dgm:spPr/>
    </dgm:pt>
    <dgm:pt modelId="{56E07DFE-FC07-4823-B0CB-3E2FC790D604}" type="pres">
      <dgm:prSet presAssocID="{4376DA4D-4A35-4160-888C-39B5D30F11BF}" presName="dstNode" presStyleLbl="node1" presStyleIdx="0" presStyleCnt="5"/>
      <dgm:spPr/>
    </dgm:pt>
    <dgm:pt modelId="{8D81E780-A168-495C-A5CE-52C041848EEC}" type="pres">
      <dgm:prSet presAssocID="{993ECBD8-285C-438A-BB26-4B657901B8A7}" presName="text_1" presStyleLbl="node1" presStyleIdx="0" presStyleCnt="5">
        <dgm:presLayoutVars>
          <dgm:bulletEnabled val="1"/>
        </dgm:presLayoutVars>
      </dgm:prSet>
      <dgm:spPr/>
    </dgm:pt>
    <dgm:pt modelId="{8BF9547A-0851-4070-8300-0DF5144F4EBE}" type="pres">
      <dgm:prSet presAssocID="{993ECBD8-285C-438A-BB26-4B657901B8A7}" presName="accent_1" presStyleCnt="0"/>
      <dgm:spPr/>
    </dgm:pt>
    <dgm:pt modelId="{9F45295A-9856-4618-B7AD-61A439C72398}" type="pres">
      <dgm:prSet presAssocID="{993ECBD8-285C-438A-BB26-4B657901B8A7}" presName="accentRepeatNode" presStyleLbl="solidFgAcc1" presStyleIdx="0" presStyleCnt="5"/>
      <dgm:spPr/>
    </dgm:pt>
    <dgm:pt modelId="{D09D9F11-70D5-429C-AE46-A02461558F44}" type="pres">
      <dgm:prSet presAssocID="{E48F400B-AE39-4785-A313-8B31CCDE133C}" presName="text_2" presStyleLbl="node1" presStyleIdx="1" presStyleCnt="5">
        <dgm:presLayoutVars>
          <dgm:bulletEnabled val="1"/>
        </dgm:presLayoutVars>
      </dgm:prSet>
      <dgm:spPr/>
    </dgm:pt>
    <dgm:pt modelId="{A7AA8A5E-0A3C-414A-8FA4-4C1E9B2B4CC4}" type="pres">
      <dgm:prSet presAssocID="{E48F400B-AE39-4785-A313-8B31CCDE133C}" presName="accent_2" presStyleCnt="0"/>
      <dgm:spPr/>
    </dgm:pt>
    <dgm:pt modelId="{063497A7-41E1-4C09-B938-2836D4142525}" type="pres">
      <dgm:prSet presAssocID="{E48F400B-AE39-4785-A313-8B31CCDE133C}" presName="accentRepeatNode" presStyleLbl="solidFgAcc1" presStyleIdx="1" presStyleCnt="5"/>
      <dgm:spPr/>
    </dgm:pt>
    <dgm:pt modelId="{B9754CD2-0876-43F9-B836-9B591C5D11B4}" type="pres">
      <dgm:prSet presAssocID="{4A98B892-A4DF-425E-8A13-9AA5CAEB4008}" presName="text_3" presStyleLbl="node1" presStyleIdx="2" presStyleCnt="5">
        <dgm:presLayoutVars>
          <dgm:bulletEnabled val="1"/>
        </dgm:presLayoutVars>
      </dgm:prSet>
      <dgm:spPr/>
    </dgm:pt>
    <dgm:pt modelId="{0953A913-682C-47DA-8A32-3FE7CD574F5D}" type="pres">
      <dgm:prSet presAssocID="{4A98B892-A4DF-425E-8A13-9AA5CAEB4008}" presName="accent_3" presStyleCnt="0"/>
      <dgm:spPr/>
    </dgm:pt>
    <dgm:pt modelId="{112F267C-B801-401C-85CC-47AC75AC8BAD}" type="pres">
      <dgm:prSet presAssocID="{4A98B892-A4DF-425E-8A13-9AA5CAEB4008}" presName="accentRepeatNode" presStyleLbl="solidFgAcc1" presStyleIdx="2" presStyleCnt="5"/>
      <dgm:spPr/>
    </dgm:pt>
    <dgm:pt modelId="{D0B46C69-4886-4248-A116-849376B7C79A}" type="pres">
      <dgm:prSet presAssocID="{871756CD-DD5B-4CDC-8169-7E6660173217}" presName="text_4" presStyleLbl="node1" presStyleIdx="3" presStyleCnt="5" custScaleY="141879" custLinFactNeighborX="-940">
        <dgm:presLayoutVars>
          <dgm:bulletEnabled val="1"/>
        </dgm:presLayoutVars>
      </dgm:prSet>
      <dgm:spPr/>
    </dgm:pt>
    <dgm:pt modelId="{04DC838E-CD99-4019-9DDE-25C92B35896B}" type="pres">
      <dgm:prSet presAssocID="{871756CD-DD5B-4CDC-8169-7E6660173217}" presName="accent_4" presStyleCnt="0"/>
      <dgm:spPr/>
    </dgm:pt>
    <dgm:pt modelId="{DB1826D6-8B2B-4611-BB36-69308AEEEB99}" type="pres">
      <dgm:prSet presAssocID="{871756CD-DD5B-4CDC-8169-7E6660173217}" presName="accentRepeatNode" presStyleLbl="solidFgAcc1" presStyleIdx="3" presStyleCnt="5"/>
      <dgm:spPr/>
    </dgm:pt>
    <dgm:pt modelId="{DFC92605-6F0F-489B-AA56-E543099F1B57}" type="pres">
      <dgm:prSet presAssocID="{A35D3676-D6FE-490D-A306-3A9E22A5EBE0}" presName="text_5" presStyleLbl="node1" presStyleIdx="4" presStyleCnt="5">
        <dgm:presLayoutVars>
          <dgm:bulletEnabled val="1"/>
        </dgm:presLayoutVars>
      </dgm:prSet>
      <dgm:spPr/>
    </dgm:pt>
    <dgm:pt modelId="{E671C915-77FB-4F50-BD4F-5A75AFAEC3F5}" type="pres">
      <dgm:prSet presAssocID="{A35D3676-D6FE-490D-A306-3A9E22A5EBE0}" presName="accent_5" presStyleCnt="0"/>
      <dgm:spPr/>
    </dgm:pt>
    <dgm:pt modelId="{AC90864A-DE77-43D7-ADB0-6DDEBF2922DC}" type="pres">
      <dgm:prSet presAssocID="{A35D3676-D6FE-490D-A306-3A9E22A5EBE0}" presName="accentRepeatNode" presStyleLbl="solidFgAcc1" presStyleIdx="4" presStyleCnt="5"/>
      <dgm:spPr/>
    </dgm:pt>
  </dgm:ptLst>
  <dgm:cxnLst>
    <dgm:cxn modelId="{926B3B11-5583-4936-901F-CD771B0A1CC4}" srcId="{4376DA4D-4A35-4160-888C-39B5D30F11BF}" destId="{4A98B892-A4DF-425E-8A13-9AA5CAEB4008}" srcOrd="2" destOrd="0" parTransId="{238C5E6B-2AF9-4EEF-87DE-D36250B55CB9}" sibTransId="{33DF0FDA-A5D1-44C0-A050-5C2DAAEBCB61}"/>
    <dgm:cxn modelId="{FE5E1126-62AB-4435-902D-5EAE255E807F}" srcId="{E48F400B-AE39-4785-A313-8B31CCDE133C}" destId="{36FD3F20-827A-4E58-8799-BA7CCBD16B8A}" srcOrd="0" destOrd="0" parTransId="{696F374A-DBCC-42C6-A359-EDCB4CDDC63A}" sibTransId="{5C31E346-2E0E-445A-8E89-0EB85D12103E}"/>
    <dgm:cxn modelId="{4A229A3D-A87F-432F-8999-6A7DEE22A209}" type="presOf" srcId="{993ECBD8-285C-438A-BB26-4B657901B8A7}" destId="{8D81E780-A168-495C-A5CE-52C041848EEC}" srcOrd="0" destOrd="0" presId="urn:microsoft.com/office/officeart/2008/layout/VerticalCurvedList"/>
    <dgm:cxn modelId="{310ADE3D-139F-4940-9FCF-3891527C96A1}" type="presOf" srcId="{4A98B892-A4DF-425E-8A13-9AA5CAEB4008}" destId="{B9754CD2-0876-43F9-B836-9B591C5D11B4}" srcOrd="0" destOrd="0" presId="urn:microsoft.com/office/officeart/2008/layout/VerticalCurvedList"/>
    <dgm:cxn modelId="{5979D25C-2897-43BA-9985-009D066DB556}" srcId="{4376DA4D-4A35-4160-888C-39B5D30F11BF}" destId="{993ECBD8-285C-438A-BB26-4B657901B8A7}" srcOrd="0" destOrd="0" parTransId="{9285263D-C684-4751-BEEA-E35C2F4753F1}" sibTransId="{449C326D-6CD8-4429-9E3E-808736D23891}"/>
    <dgm:cxn modelId="{284AB241-A4EB-4430-B59A-812F256A48FB}" srcId="{A35D3676-D6FE-490D-A306-3A9E22A5EBE0}" destId="{E4E35351-A3A9-44F9-9236-E628175A555D}" srcOrd="0" destOrd="0" parTransId="{C92F95DC-578F-412E-AED8-1D7FEE6B73C6}" sibTransId="{B59B849E-25B2-4A59-8956-48913766D61E}"/>
    <dgm:cxn modelId="{F3B7A96A-CABC-4A4F-AB58-2CCEFC6DE7CA}" srcId="{993ECBD8-285C-438A-BB26-4B657901B8A7}" destId="{E273EA7C-FD9C-41EC-970A-EED7E0C4FBFE}" srcOrd="0" destOrd="0" parTransId="{229EB968-F142-46D5-AC35-B5E188E1F489}" sibTransId="{421E5CD7-B673-4F81-A8FC-4E25420B4C29}"/>
    <dgm:cxn modelId="{6E10694F-BF42-4976-96C4-A149192AFF87}" type="presOf" srcId="{A35D3676-D6FE-490D-A306-3A9E22A5EBE0}" destId="{DFC92605-6F0F-489B-AA56-E543099F1B57}" srcOrd="0" destOrd="0" presId="urn:microsoft.com/office/officeart/2008/layout/VerticalCurvedList"/>
    <dgm:cxn modelId="{A83F6B6F-B716-4BBC-BCD0-0C2323C3956F}" type="presOf" srcId="{421E5CD7-B673-4F81-A8FC-4E25420B4C29}" destId="{1D09810C-EF40-4E34-A730-A9F48C5BE48D}" srcOrd="0" destOrd="0" presId="urn:microsoft.com/office/officeart/2008/layout/VerticalCurvedList"/>
    <dgm:cxn modelId="{9EE0B86F-6061-4FA2-AE14-B4877297969F}" type="presOf" srcId="{36FD3F20-827A-4E58-8799-BA7CCBD16B8A}" destId="{D09D9F11-70D5-429C-AE46-A02461558F44}" srcOrd="0" destOrd="1" presId="urn:microsoft.com/office/officeart/2008/layout/VerticalCurvedList"/>
    <dgm:cxn modelId="{69156871-3D78-4642-A5B7-5D663E37EF8B}" type="presOf" srcId="{B9042123-6C20-4594-B7F1-16FD13F1BA81}" destId="{DFC92605-6F0F-489B-AA56-E543099F1B57}" srcOrd="0" destOrd="2" presId="urn:microsoft.com/office/officeart/2008/layout/VerticalCurvedList"/>
    <dgm:cxn modelId="{E30F5A77-C8B5-4CF2-9AEC-13327E7343D2}" srcId="{4376DA4D-4A35-4160-888C-39B5D30F11BF}" destId="{871756CD-DD5B-4CDC-8169-7E6660173217}" srcOrd="3" destOrd="0" parTransId="{29C16A33-5806-461B-BEC9-D83253B9C335}" sibTransId="{2C3FF75B-0411-417E-B7AA-B9FA22F4F420}"/>
    <dgm:cxn modelId="{933DB97A-A048-452A-9B6E-DB38456011ED}" srcId="{4A98B892-A4DF-425E-8A13-9AA5CAEB4008}" destId="{BC3F0D10-94D0-450A-B2DC-0F24413843EB}" srcOrd="0" destOrd="0" parTransId="{32EC080A-DFFF-4368-A355-862F7038CE70}" sibTransId="{9B835DAA-8C3D-469D-BDD6-BC09F8900B9B}"/>
    <dgm:cxn modelId="{2C46B27C-C35E-455C-A6CC-98BDBC41CC3C}" srcId="{A35D3676-D6FE-490D-A306-3A9E22A5EBE0}" destId="{B9042123-6C20-4594-B7F1-16FD13F1BA81}" srcOrd="1" destOrd="0" parTransId="{6C8AA3B7-64F7-47AA-A95B-5AAF95B3B386}" sibTransId="{9DC79AC9-ABCE-4BC8-A556-6D7DECEB4558}"/>
    <dgm:cxn modelId="{696C3F86-D2F5-43F2-BA6D-5388A6531FA3}" type="presOf" srcId="{BC3F0D10-94D0-450A-B2DC-0F24413843EB}" destId="{B9754CD2-0876-43F9-B836-9B591C5D11B4}" srcOrd="0" destOrd="1" presId="urn:microsoft.com/office/officeart/2008/layout/VerticalCurvedList"/>
    <dgm:cxn modelId="{14D9E29C-51EB-453D-A6F4-553649E46FAF}" srcId="{4376DA4D-4A35-4160-888C-39B5D30F11BF}" destId="{E48F400B-AE39-4785-A313-8B31CCDE133C}" srcOrd="1" destOrd="0" parTransId="{2B6352EA-FB1C-49F8-886D-90E94083CA02}" sibTransId="{EB49EA56-432D-41F5-B72C-0F4375B732B6}"/>
    <dgm:cxn modelId="{E99E68A3-8512-4E56-9DF1-1B44AD1D548C}" type="presOf" srcId="{E273EA7C-FD9C-41EC-970A-EED7E0C4FBFE}" destId="{8D81E780-A168-495C-A5CE-52C041848EEC}" srcOrd="0" destOrd="1" presId="urn:microsoft.com/office/officeart/2008/layout/VerticalCurvedList"/>
    <dgm:cxn modelId="{0736FFA3-CBEB-4021-84C5-EEE4A621D735}" type="presOf" srcId="{4376DA4D-4A35-4160-888C-39B5D30F11BF}" destId="{61F01605-0CB1-46A0-996B-2CF9613135D2}" srcOrd="0" destOrd="0" presId="urn:microsoft.com/office/officeart/2008/layout/VerticalCurvedList"/>
    <dgm:cxn modelId="{5CD580B8-F653-44C5-ACE5-A8E665D48045}" srcId="{4376DA4D-4A35-4160-888C-39B5D30F11BF}" destId="{A35D3676-D6FE-490D-A306-3A9E22A5EBE0}" srcOrd="4" destOrd="0" parTransId="{22D77121-59D3-48C5-BCA5-64B64636438E}" sibTransId="{B0B68702-20A7-4C14-B8E2-F02E92F4BFD2}"/>
    <dgm:cxn modelId="{080177CF-766A-4A3A-A448-C21F0680EBDF}" type="presOf" srcId="{E48F400B-AE39-4785-A313-8B31CCDE133C}" destId="{D09D9F11-70D5-429C-AE46-A02461558F44}" srcOrd="0" destOrd="0" presId="urn:microsoft.com/office/officeart/2008/layout/VerticalCurvedList"/>
    <dgm:cxn modelId="{BEBB6DD6-1949-4B10-AC12-E4E9A1041881}" type="presOf" srcId="{E4E35351-A3A9-44F9-9236-E628175A555D}" destId="{DFC92605-6F0F-489B-AA56-E543099F1B57}" srcOrd="0" destOrd="1" presId="urn:microsoft.com/office/officeart/2008/layout/VerticalCurvedList"/>
    <dgm:cxn modelId="{A2583DFB-800E-4568-929F-42C04BD37071}" type="presOf" srcId="{871756CD-DD5B-4CDC-8169-7E6660173217}" destId="{D0B46C69-4886-4248-A116-849376B7C79A}" srcOrd="0" destOrd="0" presId="urn:microsoft.com/office/officeart/2008/layout/VerticalCurvedList"/>
    <dgm:cxn modelId="{91E63E68-71A7-4334-9303-AC478479C974}" type="presParOf" srcId="{61F01605-0CB1-46A0-996B-2CF9613135D2}" destId="{89CF24C0-DD0F-4DBF-BEA0-DF55A0A57D3E}" srcOrd="0" destOrd="0" presId="urn:microsoft.com/office/officeart/2008/layout/VerticalCurvedList"/>
    <dgm:cxn modelId="{182BC063-5C69-468E-A499-D1FF5D1BE266}" type="presParOf" srcId="{89CF24C0-DD0F-4DBF-BEA0-DF55A0A57D3E}" destId="{D1601C5C-2607-4D2F-AF0B-74709BDA9DA9}" srcOrd="0" destOrd="0" presId="urn:microsoft.com/office/officeart/2008/layout/VerticalCurvedList"/>
    <dgm:cxn modelId="{0A30F41C-1272-46D1-AF29-668D0D0ACB39}" type="presParOf" srcId="{D1601C5C-2607-4D2F-AF0B-74709BDA9DA9}" destId="{64C43DFB-A2E8-4663-AD0D-467421F3DF17}" srcOrd="0" destOrd="0" presId="urn:microsoft.com/office/officeart/2008/layout/VerticalCurvedList"/>
    <dgm:cxn modelId="{73EAEBFD-B60A-4860-A9FB-745016F4E42B}" type="presParOf" srcId="{D1601C5C-2607-4D2F-AF0B-74709BDA9DA9}" destId="{1D09810C-EF40-4E34-A730-A9F48C5BE48D}" srcOrd="1" destOrd="0" presId="urn:microsoft.com/office/officeart/2008/layout/VerticalCurvedList"/>
    <dgm:cxn modelId="{F7E8CBDA-575B-41F0-96FA-C5E99B83FE34}" type="presParOf" srcId="{D1601C5C-2607-4D2F-AF0B-74709BDA9DA9}" destId="{1FF60AB4-E688-4001-96FB-A83B067529FC}" srcOrd="2" destOrd="0" presId="urn:microsoft.com/office/officeart/2008/layout/VerticalCurvedList"/>
    <dgm:cxn modelId="{CB6ABC78-96FF-42B8-87A8-A8EA952399FF}" type="presParOf" srcId="{D1601C5C-2607-4D2F-AF0B-74709BDA9DA9}" destId="{56E07DFE-FC07-4823-B0CB-3E2FC790D604}" srcOrd="3" destOrd="0" presId="urn:microsoft.com/office/officeart/2008/layout/VerticalCurvedList"/>
    <dgm:cxn modelId="{7F3F0F92-EEF7-47C8-A00D-DD53BCF1E9DC}" type="presParOf" srcId="{89CF24C0-DD0F-4DBF-BEA0-DF55A0A57D3E}" destId="{8D81E780-A168-495C-A5CE-52C041848EEC}" srcOrd="1" destOrd="0" presId="urn:microsoft.com/office/officeart/2008/layout/VerticalCurvedList"/>
    <dgm:cxn modelId="{F95BE5FC-3520-4845-84DE-54DF9AA7CFF4}" type="presParOf" srcId="{89CF24C0-DD0F-4DBF-BEA0-DF55A0A57D3E}" destId="{8BF9547A-0851-4070-8300-0DF5144F4EBE}" srcOrd="2" destOrd="0" presId="urn:microsoft.com/office/officeart/2008/layout/VerticalCurvedList"/>
    <dgm:cxn modelId="{3ED7208D-35BE-40B0-AC3E-D4F7F8561071}" type="presParOf" srcId="{8BF9547A-0851-4070-8300-0DF5144F4EBE}" destId="{9F45295A-9856-4618-B7AD-61A439C72398}" srcOrd="0" destOrd="0" presId="urn:microsoft.com/office/officeart/2008/layout/VerticalCurvedList"/>
    <dgm:cxn modelId="{8DE6392A-EDB4-4BD9-A4D5-0A2BB92192BE}" type="presParOf" srcId="{89CF24C0-DD0F-4DBF-BEA0-DF55A0A57D3E}" destId="{D09D9F11-70D5-429C-AE46-A02461558F44}" srcOrd="3" destOrd="0" presId="urn:microsoft.com/office/officeart/2008/layout/VerticalCurvedList"/>
    <dgm:cxn modelId="{ADB1D068-8203-4A92-AA7B-7A56AEBE65A9}" type="presParOf" srcId="{89CF24C0-DD0F-4DBF-BEA0-DF55A0A57D3E}" destId="{A7AA8A5E-0A3C-414A-8FA4-4C1E9B2B4CC4}" srcOrd="4" destOrd="0" presId="urn:microsoft.com/office/officeart/2008/layout/VerticalCurvedList"/>
    <dgm:cxn modelId="{E633C7C6-33F4-4619-BE46-7B393432E6B3}" type="presParOf" srcId="{A7AA8A5E-0A3C-414A-8FA4-4C1E9B2B4CC4}" destId="{063497A7-41E1-4C09-B938-2836D4142525}" srcOrd="0" destOrd="0" presId="urn:microsoft.com/office/officeart/2008/layout/VerticalCurvedList"/>
    <dgm:cxn modelId="{B086F4E1-9FE7-45E6-94A1-1934AD6E283B}" type="presParOf" srcId="{89CF24C0-DD0F-4DBF-BEA0-DF55A0A57D3E}" destId="{B9754CD2-0876-43F9-B836-9B591C5D11B4}" srcOrd="5" destOrd="0" presId="urn:microsoft.com/office/officeart/2008/layout/VerticalCurvedList"/>
    <dgm:cxn modelId="{85675245-E296-4C10-8524-9450D0D216EA}" type="presParOf" srcId="{89CF24C0-DD0F-4DBF-BEA0-DF55A0A57D3E}" destId="{0953A913-682C-47DA-8A32-3FE7CD574F5D}" srcOrd="6" destOrd="0" presId="urn:microsoft.com/office/officeart/2008/layout/VerticalCurvedList"/>
    <dgm:cxn modelId="{721EA896-F757-4F74-B3F9-9C89D3B97248}" type="presParOf" srcId="{0953A913-682C-47DA-8A32-3FE7CD574F5D}" destId="{112F267C-B801-401C-85CC-47AC75AC8BAD}" srcOrd="0" destOrd="0" presId="urn:microsoft.com/office/officeart/2008/layout/VerticalCurvedList"/>
    <dgm:cxn modelId="{2D71202A-0F62-4CEC-8948-731D9B993258}" type="presParOf" srcId="{89CF24C0-DD0F-4DBF-BEA0-DF55A0A57D3E}" destId="{D0B46C69-4886-4248-A116-849376B7C79A}" srcOrd="7" destOrd="0" presId="urn:microsoft.com/office/officeart/2008/layout/VerticalCurvedList"/>
    <dgm:cxn modelId="{0196E2CD-2593-4F0A-9B5F-B3164BE79A5F}" type="presParOf" srcId="{89CF24C0-DD0F-4DBF-BEA0-DF55A0A57D3E}" destId="{04DC838E-CD99-4019-9DDE-25C92B35896B}" srcOrd="8" destOrd="0" presId="urn:microsoft.com/office/officeart/2008/layout/VerticalCurvedList"/>
    <dgm:cxn modelId="{3532B538-2E2B-4FFB-BD15-7C15D11D31A9}" type="presParOf" srcId="{04DC838E-CD99-4019-9DDE-25C92B35896B}" destId="{DB1826D6-8B2B-4611-BB36-69308AEEEB99}" srcOrd="0" destOrd="0" presId="urn:microsoft.com/office/officeart/2008/layout/VerticalCurvedList"/>
    <dgm:cxn modelId="{53266446-1F79-44D7-B7FB-1890D318CA28}" type="presParOf" srcId="{89CF24C0-DD0F-4DBF-BEA0-DF55A0A57D3E}" destId="{DFC92605-6F0F-489B-AA56-E543099F1B57}" srcOrd="9" destOrd="0" presId="urn:microsoft.com/office/officeart/2008/layout/VerticalCurvedList"/>
    <dgm:cxn modelId="{B8414AFC-3A76-4262-916A-61B872D48293}" type="presParOf" srcId="{89CF24C0-DD0F-4DBF-BEA0-DF55A0A57D3E}" destId="{E671C915-77FB-4F50-BD4F-5A75AFAEC3F5}" srcOrd="10" destOrd="0" presId="urn:microsoft.com/office/officeart/2008/layout/VerticalCurvedList"/>
    <dgm:cxn modelId="{A7432857-7753-47FD-8890-A4D6C2A585DB}" type="presParOf" srcId="{E671C915-77FB-4F50-BD4F-5A75AFAEC3F5}" destId="{AC90864A-DE77-43D7-ADB0-6DDEBF2922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198ACE8E-34F4-43E6-BB2E-1809B1CC58DC}">
      <dgm:prSet custT="1"/>
      <dgm:spPr>
        <a:xfrm>
          <a:off x="3484" y="517200"/>
          <a:ext cx="1886775" cy="2641486"/>
        </a:xfrm>
        <a:prstGeom prst="rect">
          <a:avLst/>
        </a:prstGeom>
        <a:solidFill>
          <a:srgbClr val="EE766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Nazımiye Kaymakamlığı</a:t>
          </a:r>
        </a:p>
        <a:p>
          <a:pPr algn="l" rtl="0">
            <a:buNone/>
          </a:pPr>
          <a:r>
            <a:rPr lang="tr-TR" sz="1100" dirty="0">
              <a:effectLst/>
            </a:rPr>
            <a:t>Meslek Edindirme Kursları ve diğer faaliyetlerde Halk Eğitimi Merkezi Müdürlüğüne kaynak sağlanması ve rehberlik yapılması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49F555B2-B165-4CB6-8578-DF4BCD791ABF}" type="parTrans" cxnId="{8327A44B-5326-4A8B-9B23-A3D3C09A16F3}">
      <dgm:prSet/>
      <dgm:spPr/>
      <dgm:t>
        <a:bodyPr rtlCol="0"/>
        <a:lstStyle/>
        <a:p>
          <a:pPr rtl="0"/>
          <a:endParaRPr lang="tr-TR" noProof="0" dirty="0"/>
        </a:p>
      </dgm:t>
    </dgm:pt>
    <dgm:pt modelId="{C54063C4-24CD-4834-9424-53756AE38C6B}" type="sibTrans" cxnId="{8327A44B-5326-4A8B-9B23-A3D3C09A16F3}">
      <dgm:prSet phldrT="1" phldr="0"/>
      <dgm:spPr>
        <a:xfrm>
          <a:off x="550649" y="781349"/>
          <a:ext cx="792445" cy="792445"/>
        </a:xfrm>
        <a:prstGeom prst="ellipse">
          <a:avLst/>
        </a:prstGeom>
        <a:solidFill>
          <a:srgbClr val="EE7661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0F6BA1FB-59E5-4F16-A7B4-1533BB1F09E4}">
      <dgm:prSet custT="1"/>
      <dgm:spPr>
        <a:xfrm>
          <a:off x="2078938" y="517200"/>
          <a:ext cx="1886775" cy="2641486"/>
        </a:xfrm>
        <a:prstGeom prst="rect">
          <a:avLst/>
        </a:prstGeom>
        <a:solidFill>
          <a:srgbClr val="4E91F0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İlçe Milli Eğitim Müdürlüğü</a:t>
          </a:r>
        </a:p>
        <a:p>
          <a:pPr algn="l" rtl="0">
            <a:buNone/>
          </a:pPr>
          <a:r>
            <a:rPr lang="tr-TR" sz="1100" dirty="0">
              <a:effectLst/>
            </a:rPr>
            <a:t>Yürütülecek faaliyetlerde mevzuatla ilgili rehberlik yapılması, uygun binalarda kurs yeri sağlanması, ihtiyaç duyulan kurslarda alan öğretmenlerine ulaşılması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6A557BB1-C0DD-44CB-8745-CE5481476209}" type="parTrans" cxnId="{F0FA65E5-FB81-4E7A-9467-65363565F4A0}">
      <dgm:prSet/>
      <dgm:spPr/>
      <dgm:t>
        <a:bodyPr rtlCol="0"/>
        <a:lstStyle/>
        <a:p>
          <a:pPr rtl="0"/>
          <a:endParaRPr lang="tr-TR" noProof="0" dirty="0"/>
        </a:p>
      </dgm:t>
    </dgm:pt>
    <dgm:pt modelId="{7DBF5CB5-29DD-4671-A0F3-981D48571500}" type="sibTrans" cxnId="{F0FA65E5-FB81-4E7A-9467-65363565F4A0}">
      <dgm:prSet phldrT="2" phldr="0"/>
      <dgm:spPr>
        <a:xfrm>
          <a:off x="2626103" y="781349"/>
          <a:ext cx="792445" cy="792445"/>
        </a:xfrm>
        <a:prstGeom prst="ellipse">
          <a:avLst/>
        </a:prstGeom>
        <a:solidFill>
          <a:srgbClr val="4E91F0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1D096F01-AEA8-401D-8348-98E9A81F3CE0}">
      <dgm:prSet custT="1"/>
      <dgm:spPr>
        <a:xfrm>
          <a:off x="4154392" y="517200"/>
          <a:ext cx="1886775" cy="2641486"/>
        </a:xfrm>
        <a:prstGeom prst="rect">
          <a:avLst/>
        </a:prstGeom>
        <a:solidFill>
          <a:srgbClr val="2CC3B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KOSGEB</a:t>
          </a:r>
        </a:p>
        <a:p>
          <a:pPr algn="l" rtl="0">
            <a:buNone/>
          </a:pPr>
          <a:r>
            <a:rPr lang="tr-TR" sz="1100" dirty="0">
              <a:effectLst/>
            </a:rPr>
            <a:t>Girişimcilik kursları ve diğer kursların açılması, halkımızın iş sahibi olmasının sağlanması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AB9DA1CE-0370-48BB-8362-3A4CBF7FFB29}" type="parTrans" cxnId="{FD2381C0-DA6F-4859-90D6-313730044E7C}">
      <dgm:prSet/>
      <dgm:spPr/>
      <dgm:t>
        <a:bodyPr rtlCol="0"/>
        <a:lstStyle/>
        <a:p>
          <a:pPr rtl="0"/>
          <a:endParaRPr lang="tr-TR" noProof="0" dirty="0"/>
        </a:p>
      </dgm:t>
    </dgm:pt>
    <dgm:pt modelId="{6088456C-4B73-4948-985C-DD954DEF44EF}" type="sibTrans" cxnId="{FD2381C0-DA6F-4859-90D6-313730044E7C}">
      <dgm:prSet phldrT="3" phldr="0"/>
      <dgm:spPr>
        <a:xfrm>
          <a:off x="4701557" y="781349"/>
          <a:ext cx="792445" cy="792445"/>
        </a:xfrm>
        <a:prstGeom prst="ellipse">
          <a:avLst/>
        </a:prstGeom>
        <a:solidFill>
          <a:srgbClr val="2CC3B4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DE16CBB4-D3F4-44AD-8379-3A5D78B889D5}">
      <dgm:prSet custT="1"/>
      <dgm:spPr>
        <a:xfrm>
          <a:off x="6229845" y="517200"/>
          <a:ext cx="1886775" cy="2641486"/>
        </a:xfrm>
        <a:prstGeom prst="rect">
          <a:avLst/>
        </a:prstGeom>
        <a:solidFill>
          <a:srgbClr val="C097F8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İŞ-KUR</a:t>
          </a:r>
        </a:p>
        <a:p>
          <a:pPr algn="l" rtl="0">
            <a:buNone/>
          </a:pPr>
          <a:r>
            <a:rPr lang="tr-TR" sz="1100" dirty="0">
              <a:effectLst/>
            </a:rPr>
            <a:t>Protokoller yapılarak, kursiyerlere meslek edindirme kurslarının açılması, kursiyerlere kurs süresince ücret alma imkanı tanınması, iş garantili kurslar açılması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917142D8-7514-46BB-B61D-8633F0189C31}" type="parTrans" cxnId="{058D75E7-8E09-41CE-ADFC-EEAD1556353B}">
      <dgm:prSet/>
      <dgm:spPr/>
      <dgm:t>
        <a:bodyPr rtlCol="0"/>
        <a:lstStyle/>
        <a:p>
          <a:pPr rtl="0"/>
          <a:endParaRPr lang="tr-TR" noProof="0" dirty="0"/>
        </a:p>
      </dgm:t>
    </dgm:pt>
    <dgm:pt modelId="{C2728830-9A00-4764-A9F1-670DDF9E57B3}" type="sibTrans" cxnId="{058D75E7-8E09-41CE-ADFC-EEAD1556353B}">
      <dgm:prSet phldrT="4" phldr="0"/>
      <dgm:spPr>
        <a:xfrm>
          <a:off x="6777010" y="781349"/>
          <a:ext cx="792445" cy="792445"/>
        </a:xfrm>
        <a:prstGeom prst="ellipse">
          <a:avLst/>
        </a:prstGeom>
        <a:solidFill>
          <a:srgbClr val="C097F8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F7B81412-5EAE-488C-9259-0FA0EB0F090B}">
      <dgm:prSet custT="1"/>
      <dgm:spPr>
        <a:xfrm>
          <a:off x="8305299" y="517200"/>
          <a:ext cx="1886775" cy="2641486"/>
        </a:xfrm>
        <a:prstGeom prst="rect">
          <a:avLst/>
        </a:prstGeom>
        <a:solidFill>
          <a:srgbClr val="FF951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İlçe Jandarma Komutanlığı</a:t>
          </a:r>
        </a:p>
        <a:p>
          <a:pPr algn="l" rtl="0">
            <a:buNone/>
          </a:pPr>
          <a:r>
            <a:rPr lang="tr-TR" sz="1100" dirty="0">
              <a:effectLst/>
            </a:rPr>
            <a:t>İlçemize görev yapmaya gelen askerlerin çeşitli kurslarla genel bilgi, beceri ve kültür düzeylerinin arttırılması, okuma-yazma bilmeyen askerlerin okuma-yazma öğrenmesinin sağlanması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C9E63F01-62A4-4331-A67D-7FE563CE9D07}" type="parTrans" cxnId="{AD7281BE-8A99-43C0-9016-4082EB985BF2}">
      <dgm:prSet/>
      <dgm:spPr/>
      <dgm:t>
        <a:bodyPr rtlCol="0"/>
        <a:lstStyle/>
        <a:p>
          <a:pPr rtl="0"/>
          <a:endParaRPr lang="tr-TR" noProof="0" dirty="0"/>
        </a:p>
      </dgm:t>
    </dgm:pt>
    <dgm:pt modelId="{32E76676-0672-4988-9FB1-308093FF8D5C}" type="sibTrans" cxnId="{AD7281BE-8A99-43C0-9016-4082EB985BF2}">
      <dgm:prSet phldrT="5" phldr="0"/>
      <dgm:spPr>
        <a:xfrm>
          <a:off x="8852464" y="781349"/>
          <a:ext cx="792445" cy="792445"/>
        </a:xfrm>
        <a:prstGeom prst="ellipse">
          <a:avLst/>
        </a:prstGeom>
        <a:solidFill>
          <a:srgbClr val="FF9514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 custScaleY="123677" custLinFactNeighborY="-6929"/>
      <dgm:spPr/>
    </dgm:pt>
    <dgm:pt modelId="{9C3A7F13-9585-42DF-AD32-B56F82B123C8}" type="pres">
      <dgm:prSet presAssocID="{C54063C4-24CD-4834-9424-53756AE38C6B}" presName="sibTransNodeCircle" presStyleLbl="alignNode1" presStyleIdx="0" presStyleCnt="10" custLinFactNeighborY="-59549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xfrm>
          <a:off x="3484" y="3158615"/>
          <a:ext cx="1886775" cy="72"/>
        </a:xfrm>
        <a:prstGeom prst="rect">
          <a:avLst/>
        </a:prstGeom>
        <a:solidFill>
          <a:srgbClr val="5B526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7661"/>
          </a:solidFill>
          <a:prstDash val="solid"/>
          <a:miter lim="800000"/>
        </a:ln>
        <a:effectLst/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 custScaleY="123661" custLinFactNeighborY="-6929"/>
      <dgm:spPr/>
    </dgm:pt>
    <dgm:pt modelId="{C08FC467-91FE-48BD-B243-273925C2B75A}" type="pres">
      <dgm:prSet presAssocID="{7DBF5CB5-29DD-4671-A0F3-981D48571500}" presName="sibTransNodeCircle" presStyleLbl="alignNode1" presStyleIdx="2" presStyleCnt="10" custLinFactNeighborY="-6035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xfrm>
          <a:off x="2078938" y="3158615"/>
          <a:ext cx="1886775" cy="72"/>
        </a:xfrm>
        <a:prstGeom prst="rect">
          <a:avLst/>
        </a:prstGeom>
        <a:solidFill>
          <a:srgbClr val="C097F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91F0"/>
          </a:solidFill>
          <a:prstDash val="solid"/>
          <a:miter lim="800000"/>
        </a:ln>
        <a:effectLst/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 custScaleY="123661" custLinFactNeighborY="-6929"/>
      <dgm:spPr/>
    </dgm:pt>
    <dgm:pt modelId="{4104A2F1-FB99-4C42-8067-46B8EEEC9610}" type="pres">
      <dgm:prSet presAssocID="{6088456C-4B73-4948-985C-DD954DEF44EF}" presName="sibTransNodeCircle" presStyleLbl="alignNode1" presStyleIdx="4" presStyleCnt="10" custLinFactNeighborY="-55973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xfrm>
          <a:off x="4154392" y="3158615"/>
          <a:ext cx="1886775" cy="72"/>
        </a:xfrm>
        <a:prstGeom prst="rect">
          <a:avLst/>
        </a:prstGeom>
        <a:solidFill>
          <a:srgbClr val="2CC3B4"/>
        </a:solidFill>
        <a:ln w="12700" cap="flat" cmpd="sng" algn="ctr">
          <a:solidFill>
            <a:srgbClr val="2CC3B4"/>
          </a:solidFill>
          <a:prstDash val="solid"/>
          <a:miter lim="800000"/>
        </a:ln>
        <a:effectLst/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ScaleY="122596" custLinFactNeighborY="-6929"/>
      <dgm:spPr/>
    </dgm:pt>
    <dgm:pt modelId="{AC6B335A-D8B4-46D8-93DE-B9EF1773F6AC}" type="pres">
      <dgm:prSet presAssocID="{C2728830-9A00-4764-A9F1-670DDF9E57B3}" presName="sibTransNodeCircle" presStyleLbl="alignNode1" presStyleIdx="6" presStyleCnt="10" custLinFactNeighborY="-56807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xfrm>
          <a:off x="6229845" y="3158615"/>
          <a:ext cx="1886775" cy="72"/>
        </a:xfrm>
        <a:prstGeom prst="rect">
          <a:avLst/>
        </a:prstGeom>
        <a:solidFill>
          <a:srgbClr val="2CC3B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97F8"/>
          </a:solidFill>
          <a:prstDash val="solid"/>
          <a:miter lim="800000"/>
        </a:ln>
        <a:effectLst/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 custScaleY="123449" custLinFactNeighborY="-6929"/>
      <dgm:spPr/>
    </dgm:pt>
    <dgm:pt modelId="{06772805-3643-43C2-9C80-F43268C57C20}" type="pres">
      <dgm:prSet presAssocID="{32E76676-0672-4988-9FB1-308093FF8D5C}" presName="sibTransNodeCircle" presStyleLbl="alignNode1" presStyleIdx="8" presStyleCnt="10" custLinFactNeighborY="-58579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>
        <a:xfrm>
          <a:off x="8305299" y="3158615"/>
          <a:ext cx="1886775" cy="72"/>
        </a:xfrm>
        <a:prstGeom prst="rect">
          <a:avLst/>
        </a:prstGeom>
        <a:solidFill>
          <a:srgbClr val="FF951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95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#2" csCatId="colorful" phldr="1"/>
      <dgm:spPr/>
      <dgm:t>
        <a:bodyPr rtlCol="0"/>
        <a:lstStyle/>
        <a:p>
          <a:pPr rtl="0"/>
          <a:endParaRPr lang="en-US"/>
        </a:p>
      </dgm:t>
    </dgm:pt>
    <dgm:pt modelId="{198ACE8E-34F4-43E6-BB2E-1809B1CC58DC}">
      <dgm:prSet custT="1"/>
      <dgm:spPr>
        <a:xfrm>
          <a:off x="3484" y="517200"/>
          <a:ext cx="1886775" cy="2641486"/>
        </a:xfrm>
        <a:prstGeom prst="rect">
          <a:avLst/>
        </a:prstGeom>
        <a:solidFill>
          <a:srgbClr val="EE766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Nazımiye Belediyesi</a:t>
          </a:r>
        </a:p>
        <a:p>
          <a:pPr algn="l" rtl="0">
            <a:buNone/>
          </a:pPr>
          <a:r>
            <a:rPr lang="tr-TR" sz="1100" dirty="0">
              <a:effectLst/>
            </a:rPr>
            <a:t>Belediyenin fiziki imkânlarının kullanılması ve bu sayede halkımıza meslek edinme ve iş sahibi olma şansı tanınması(iş makinesi operatörlüğü vb. kurslar), kursların ve diğer faaliyetlerin</a:t>
          </a:r>
          <a:r>
            <a:rPr lang="tr-TR" sz="1100" baseline="0" dirty="0">
              <a:effectLst/>
            </a:rPr>
            <a:t> halka duyurulması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49F555B2-B165-4CB6-8578-DF4BCD791ABF}" type="parTrans" cxnId="{8327A44B-5326-4A8B-9B23-A3D3C09A16F3}">
      <dgm:prSet/>
      <dgm:spPr/>
      <dgm:t>
        <a:bodyPr rtlCol="0"/>
        <a:lstStyle/>
        <a:p>
          <a:pPr rtl="0"/>
          <a:endParaRPr lang="tr-TR" noProof="0" dirty="0"/>
        </a:p>
      </dgm:t>
    </dgm:pt>
    <dgm:pt modelId="{C54063C4-24CD-4834-9424-53756AE38C6B}" type="sibTrans" cxnId="{8327A44B-5326-4A8B-9B23-A3D3C09A16F3}">
      <dgm:prSet phldrT="1" phldr="0"/>
      <dgm:spPr>
        <a:xfrm>
          <a:off x="550649" y="781349"/>
          <a:ext cx="792445" cy="792445"/>
        </a:xfrm>
        <a:prstGeom prst="ellipse">
          <a:avLst/>
        </a:prstGeom>
        <a:solidFill>
          <a:srgbClr val="EE7661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0F6BA1FB-59E5-4F16-A7B4-1533BB1F09E4}">
      <dgm:prSet custT="1"/>
      <dgm:spPr>
        <a:xfrm>
          <a:off x="2078938" y="517200"/>
          <a:ext cx="1886775" cy="2641486"/>
        </a:xfrm>
        <a:prstGeom prst="rect">
          <a:avLst/>
        </a:prstGeom>
        <a:solidFill>
          <a:srgbClr val="4E91F0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İlçe Emniyet Müdürlüğü</a:t>
          </a:r>
        </a:p>
        <a:p>
          <a:pPr algn="l" rtl="0">
            <a:buNone/>
          </a:pPr>
          <a:r>
            <a:rPr lang="tr-TR" sz="1100" dirty="0">
              <a:effectLst/>
            </a:rPr>
            <a:t>İlçemizde risk grubunda olan vatandaşların(madde bağımlıları, yabancı uyruklular vb.) tespiti, bu vatandaşlarımızın açılacak kurslara kaydolmasının sağlanması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6A557BB1-C0DD-44CB-8745-CE5481476209}" type="parTrans" cxnId="{F0FA65E5-FB81-4E7A-9467-65363565F4A0}">
      <dgm:prSet/>
      <dgm:spPr/>
      <dgm:t>
        <a:bodyPr rtlCol="0"/>
        <a:lstStyle/>
        <a:p>
          <a:pPr rtl="0"/>
          <a:endParaRPr lang="tr-TR" noProof="0" dirty="0"/>
        </a:p>
      </dgm:t>
    </dgm:pt>
    <dgm:pt modelId="{7DBF5CB5-29DD-4671-A0F3-981D48571500}" type="sibTrans" cxnId="{F0FA65E5-FB81-4E7A-9467-65363565F4A0}">
      <dgm:prSet phldrT="2" phldr="0"/>
      <dgm:spPr>
        <a:xfrm>
          <a:off x="2626103" y="781349"/>
          <a:ext cx="792445" cy="792445"/>
        </a:xfrm>
        <a:prstGeom prst="ellipse">
          <a:avLst/>
        </a:prstGeom>
        <a:solidFill>
          <a:srgbClr val="4E91F0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1D096F01-AEA8-401D-8348-98E9A81F3CE0}">
      <dgm:prSet custT="1"/>
      <dgm:spPr>
        <a:xfrm>
          <a:off x="4154392" y="517200"/>
          <a:ext cx="1886775" cy="2641486"/>
        </a:xfrm>
        <a:prstGeom prst="rect">
          <a:avLst/>
        </a:prstGeom>
        <a:solidFill>
          <a:srgbClr val="2CC3B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Yüksek Eğitim Kurumları</a:t>
          </a:r>
        </a:p>
        <a:p>
          <a:pPr algn="l" rtl="0">
            <a:buNone/>
          </a:pPr>
          <a:r>
            <a:rPr lang="tr-TR" sz="1100" b="0" dirty="0">
              <a:solidFill>
                <a:schemeClr val="tx1"/>
              </a:solidFill>
              <a:effectLst/>
            </a:rPr>
            <a:t>Üniversite öğrencilerinin genel bilgi ve kültür düzeylerinin arttırılması, faydalı etkinliklerin düzenlenmesi, müdürlüğümüzle çeşitli konularda işbirliği yapılması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AB9DA1CE-0370-48BB-8362-3A4CBF7FFB29}" type="parTrans" cxnId="{FD2381C0-DA6F-4859-90D6-313730044E7C}">
      <dgm:prSet/>
      <dgm:spPr/>
      <dgm:t>
        <a:bodyPr rtlCol="0"/>
        <a:lstStyle/>
        <a:p>
          <a:pPr rtl="0"/>
          <a:endParaRPr lang="tr-TR" noProof="0" dirty="0"/>
        </a:p>
      </dgm:t>
    </dgm:pt>
    <dgm:pt modelId="{6088456C-4B73-4948-985C-DD954DEF44EF}" type="sibTrans" cxnId="{FD2381C0-DA6F-4859-90D6-313730044E7C}">
      <dgm:prSet phldrT="3" phldr="0"/>
      <dgm:spPr>
        <a:xfrm>
          <a:off x="4701557" y="781349"/>
          <a:ext cx="792445" cy="792445"/>
        </a:xfrm>
        <a:prstGeom prst="ellipse">
          <a:avLst/>
        </a:prstGeom>
        <a:solidFill>
          <a:srgbClr val="2CC3B4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DE16CBB4-D3F4-44AD-8379-3A5D78B889D5}">
      <dgm:prSet custT="1"/>
      <dgm:spPr>
        <a:xfrm>
          <a:off x="6229845" y="517200"/>
          <a:ext cx="1886775" cy="2641486"/>
        </a:xfrm>
        <a:prstGeom prst="rect">
          <a:avLst/>
        </a:prstGeom>
        <a:solidFill>
          <a:srgbClr val="C097F8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Nazımiye Müftülüğü</a:t>
          </a:r>
        </a:p>
        <a:p>
          <a:pPr algn="l" rtl="0">
            <a:buNone/>
          </a:pPr>
          <a:r>
            <a:rPr lang="tr-TR" sz="1100" dirty="0">
              <a:effectLst/>
            </a:rPr>
            <a:t>Müdürlüğümüze dini eğitimler ve diğer konularda destek sağlanması, çeşitli konularda işbirliği yapılması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917142D8-7514-46BB-B61D-8633F0189C31}" type="parTrans" cxnId="{058D75E7-8E09-41CE-ADFC-EEAD1556353B}">
      <dgm:prSet/>
      <dgm:spPr/>
      <dgm:t>
        <a:bodyPr rtlCol="0"/>
        <a:lstStyle/>
        <a:p>
          <a:pPr rtl="0"/>
          <a:endParaRPr lang="tr-TR" noProof="0" dirty="0"/>
        </a:p>
      </dgm:t>
    </dgm:pt>
    <dgm:pt modelId="{C2728830-9A00-4764-A9F1-670DDF9E57B3}" type="sibTrans" cxnId="{058D75E7-8E09-41CE-ADFC-EEAD1556353B}">
      <dgm:prSet phldrT="4" phldr="0"/>
      <dgm:spPr>
        <a:xfrm>
          <a:off x="6777010" y="781349"/>
          <a:ext cx="792445" cy="792445"/>
        </a:xfrm>
        <a:prstGeom prst="ellipse">
          <a:avLst/>
        </a:prstGeom>
        <a:solidFill>
          <a:srgbClr val="C097F8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F7B81412-5EAE-488C-9259-0FA0EB0F090B}">
      <dgm:prSet custT="1"/>
      <dgm:spPr>
        <a:xfrm>
          <a:off x="8305299" y="517200"/>
          <a:ext cx="1886775" cy="2641486"/>
        </a:xfrm>
        <a:prstGeom prst="rect">
          <a:avLst/>
        </a:prstGeom>
        <a:solidFill>
          <a:srgbClr val="FF951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Orman İşletme Müdürlüğü</a:t>
          </a:r>
        </a:p>
        <a:p>
          <a:pPr algn="l" rtl="0">
            <a:buNone/>
          </a:pPr>
          <a:r>
            <a:rPr lang="tr-TR" sz="1100" dirty="0">
              <a:effectLst/>
            </a:rPr>
            <a:t>Ormancılıkla ilgili kurslar ve diğer konularda destek sağlanması, çeşitli konularda işbirliği yapılması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C9E63F01-62A4-4331-A67D-7FE563CE9D07}" type="parTrans" cxnId="{AD7281BE-8A99-43C0-9016-4082EB985BF2}">
      <dgm:prSet/>
      <dgm:spPr/>
      <dgm:t>
        <a:bodyPr rtlCol="0"/>
        <a:lstStyle/>
        <a:p>
          <a:pPr rtl="0"/>
          <a:endParaRPr lang="tr-TR" noProof="0" dirty="0"/>
        </a:p>
      </dgm:t>
    </dgm:pt>
    <dgm:pt modelId="{32E76676-0672-4988-9FB1-308093FF8D5C}" type="sibTrans" cxnId="{AD7281BE-8A99-43C0-9016-4082EB985BF2}">
      <dgm:prSet phldrT="5" phldr="0"/>
      <dgm:spPr>
        <a:xfrm>
          <a:off x="8852464" y="781349"/>
          <a:ext cx="792445" cy="792445"/>
        </a:xfrm>
        <a:prstGeom prst="ellipse">
          <a:avLst/>
        </a:prstGeom>
        <a:solidFill>
          <a:srgbClr val="FF9514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 custScaleY="123677" custLinFactNeighborX="-3029" custLinFactNeighborY="-5126"/>
      <dgm:spPr/>
    </dgm:pt>
    <dgm:pt modelId="{9C3A7F13-9585-42DF-AD32-B56F82B123C8}" type="pres">
      <dgm:prSet presAssocID="{C54063C4-24CD-4834-9424-53756AE38C6B}" presName="sibTransNodeCircle" presStyleLbl="alignNode1" presStyleIdx="0" presStyleCnt="10" custLinFactNeighborY="-59549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xfrm>
          <a:off x="3484" y="3158615"/>
          <a:ext cx="1886775" cy="72"/>
        </a:xfrm>
        <a:prstGeom prst="rect">
          <a:avLst/>
        </a:prstGeom>
        <a:solidFill>
          <a:srgbClr val="5B526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7661"/>
          </a:solidFill>
          <a:prstDash val="solid"/>
          <a:miter lim="800000"/>
        </a:ln>
        <a:effectLst/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 custScaleY="123661" custLinFactNeighborY="-6929"/>
      <dgm:spPr/>
    </dgm:pt>
    <dgm:pt modelId="{C08FC467-91FE-48BD-B243-273925C2B75A}" type="pres">
      <dgm:prSet presAssocID="{7DBF5CB5-29DD-4671-A0F3-981D48571500}" presName="sibTransNodeCircle" presStyleLbl="alignNode1" presStyleIdx="2" presStyleCnt="10" custLinFactNeighborY="-6035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xfrm>
          <a:off x="2078938" y="3158615"/>
          <a:ext cx="1886775" cy="72"/>
        </a:xfrm>
        <a:prstGeom prst="rect">
          <a:avLst/>
        </a:prstGeom>
        <a:solidFill>
          <a:srgbClr val="C097F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91F0"/>
          </a:solidFill>
          <a:prstDash val="solid"/>
          <a:miter lim="800000"/>
        </a:ln>
        <a:effectLst/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 custScaleY="123661" custLinFactNeighborY="-6929"/>
      <dgm:spPr/>
    </dgm:pt>
    <dgm:pt modelId="{4104A2F1-FB99-4C42-8067-46B8EEEC9610}" type="pres">
      <dgm:prSet presAssocID="{6088456C-4B73-4948-985C-DD954DEF44EF}" presName="sibTransNodeCircle" presStyleLbl="alignNode1" presStyleIdx="4" presStyleCnt="10" custLinFactNeighborY="-55973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xfrm>
          <a:off x="4154392" y="3158615"/>
          <a:ext cx="1886775" cy="72"/>
        </a:xfrm>
        <a:prstGeom prst="rect">
          <a:avLst/>
        </a:prstGeom>
        <a:solidFill>
          <a:srgbClr val="2CC3B4"/>
        </a:solidFill>
        <a:ln w="12700" cap="flat" cmpd="sng" algn="ctr">
          <a:solidFill>
            <a:srgbClr val="2CC3B4"/>
          </a:solidFill>
          <a:prstDash val="solid"/>
          <a:miter lim="800000"/>
        </a:ln>
        <a:effectLst/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ScaleY="122596" custLinFactNeighborY="-6929"/>
      <dgm:spPr/>
    </dgm:pt>
    <dgm:pt modelId="{AC6B335A-D8B4-46D8-93DE-B9EF1773F6AC}" type="pres">
      <dgm:prSet presAssocID="{C2728830-9A00-4764-A9F1-670DDF9E57B3}" presName="sibTransNodeCircle" presStyleLbl="alignNode1" presStyleIdx="6" presStyleCnt="10" custLinFactNeighborY="-56807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xfrm>
          <a:off x="6229845" y="3158615"/>
          <a:ext cx="1886775" cy="72"/>
        </a:xfrm>
        <a:prstGeom prst="rect">
          <a:avLst/>
        </a:prstGeom>
        <a:solidFill>
          <a:srgbClr val="2CC3B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97F8"/>
          </a:solidFill>
          <a:prstDash val="solid"/>
          <a:miter lim="800000"/>
        </a:ln>
        <a:effectLst/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 custScaleY="123449" custLinFactNeighborY="-6929"/>
      <dgm:spPr/>
    </dgm:pt>
    <dgm:pt modelId="{06772805-3643-43C2-9C80-F43268C57C20}" type="pres">
      <dgm:prSet presAssocID="{32E76676-0672-4988-9FB1-308093FF8D5C}" presName="sibTransNodeCircle" presStyleLbl="alignNode1" presStyleIdx="8" presStyleCnt="10" custLinFactNeighborY="-58579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>
        <a:xfrm>
          <a:off x="8305299" y="3158615"/>
          <a:ext cx="1886775" cy="72"/>
        </a:xfrm>
        <a:prstGeom prst="rect">
          <a:avLst/>
        </a:prstGeom>
        <a:solidFill>
          <a:srgbClr val="FF951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95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#3" csCatId="colorful" phldr="1"/>
      <dgm:spPr/>
      <dgm:t>
        <a:bodyPr rtlCol="0"/>
        <a:lstStyle/>
        <a:p>
          <a:pPr rtl="0"/>
          <a:endParaRPr lang="en-US"/>
        </a:p>
      </dgm:t>
    </dgm:pt>
    <dgm:pt modelId="{198ACE8E-34F4-43E6-BB2E-1809B1CC58DC}">
      <dgm:prSet custT="1"/>
      <dgm:spPr>
        <a:xfrm>
          <a:off x="3484" y="517200"/>
          <a:ext cx="1886775" cy="2641486"/>
        </a:xfrm>
        <a:prstGeom prst="rect">
          <a:avLst/>
        </a:prstGeom>
        <a:solidFill>
          <a:srgbClr val="EE766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İlçe Tarım Gıda ve Hayvancılık Müdürlüğü</a:t>
          </a:r>
        </a:p>
        <a:p>
          <a:pPr algn="l" rtl="0">
            <a:buNone/>
          </a:pPr>
          <a:r>
            <a:rPr lang="tr-TR" sz="1100" dirty="0">
              <a:effectLst/>
            </a:rPr>
            <a:t>Tarım, gıda ve hayvancılık alanlarında işbirliği yapılması, açılacak kurslarda eğiticilerin görevlendirilmesi </a:t>
          </a:r>
          <a:r>
            <a:rPr lang="tr-TR" sz="1100" baseline="0" dirty="0">
              <a:effectLst/>
            </a:rPr>
            <a:t>duyurulması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49F555B2-B165-4CB6-8578-DF4BCD791ABF}" type="parTrans" cxnId="{8327A44B-5326-4A8B-9B23-A3D3C09A16F3}">
      <dgm:prSet/>
      <dgm:spPr/>
      <dgm:t>
        <a:bodyPr rtlCol="0"/>
        <a:lstStyle/>
        <a:p>
          <a:pPr rtl="0"/>
          <a:endParaRPr lang="tr-TR" noProof="0" dirty="0"/>
        </a:p>
      </dgm:t>
    </dgm:pt>
    <dgm:pt modelId="{C54063C4-24CD-4834-9424-53756AE38C6B}" type="sibTrans" cxnId="{8327A44B-5326-4A8B-9B23-A3D3C09A16F3}">
      <dgm:prSet phldrT="1" phldr="0"/>
      <dgm:spPr>
        <a:xfrm>
          <a:off x="550649" y="781349"/>
          <a:ext cx="792445" cy="792445"/>
        </a:xfrm>
        <a:prstGeom prst="ellipse">
          <a:avLst/>
        </a:prstGeom>
        <a:solidFill>
          <a:srgbClr val="EE7661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0F6BA1FB-59E5-4F16-A7B4-1533BB1F09E4}">
      <dgm:prSet custT="1"/>
      <dgm:spPr>
        <a:xfrm>
          <a:off x="2078938" y="517200"/>
          <a:ext cx="1886775" cy="2641486"/>
        </a:xfrm>
        <a:prstGeom prst="rect">
          <a:avLst/>
        </a:prstGeom>
        <a:solidFill>
          <a:srgbClr val="4E91F0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Sosyal Dayanışma ve Yardımlaşma Vakfı</a:t>
          </a:r>
        </a:p>
        <a:p>
          <a:pPr algn="l" rtl="0">
            <a:buNone/>
          </a:pPr>
          <a:r>
            <a:rPr lang="tr-TR" sz="1100" dirty="0">
              <a:effectLst/>
            </a:rPr>
            <a:t>Çeşitli konularda işbirliği yapılması, maddi ve manevi kaynak sağlanması. ADEM Kurslarının planlanması.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6A557BB1-C0DD-44CB-8745-CE5481476209}" type="parTrans" cxnId="{F0FA65E5-FB81-4E7A-9467-65363565F4A0}">
      <dgm:prSet/>
      <dgm:spPr/>
      <dgm:t>
        <a:bodyPr rtlCol="0"/>
        <a:lstStyle/>
        <a:p>
          <a:pPr rtl="0"/>
          <a:endParaRPr lang="tr-TR" noProof="0" dirty="0"/>
        </a:p>
      </dgm:t>
    </dgm:pt>
    <dgm:pt modelId="{7DBF5CB5-29DD-4671-A0F3-981D48571500}" type="sibTrans" cxnId="{F0FA65E5-FB81-4E7A-9467-65363565F4A0}">
      <dgm:prSet phldrT="2" phldr="0"/>
      <dgm:spPr>
        <a:xfrm>
          <a:off x="2626103" y="781349"/>
          <a:ext cx="792445" cy="792445"/>
        </a:xfrm>
        <a:prstGeom prst="ellipse">
          <a:avLst/>
        </a:prstGeom>
        <a:solidFill>
          <a:srgbClr val="4E91F0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1D096F01-AEA8-401D-8348-98E9A81F3CE0}">
      <dgm:prSet custT="1"/>
      <dgm:spPr>
        <a:xfrm>
          <a:off x="4154392" y="517200"/>
          <a:ext cx="1886775" cy="2641486"/>
        </a:xfrm>
        <a:prstGeom prst="rect">
          <a:avLst/>
        </a:prstGeom>
        <a:solidFill>
          <a:srgbClr val="2CC3B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Okullarımız</a:t>
          </a:r>
        </a:p>
        <a:p>
          <a:pPr algn="l" rtl="0">
            <a:buNone/>
          </a:pPr>
          <a:r>
            <a:rPr lang="tr-TR" sz="1100" dirty="0">
              <a:effectLst/>
            </a:rPr>
            <a:t>Müdürlüğümüz bünyesinde açılacak  kurslara derslik sağlanması, Okullar Hayat Olsun Projesi’ne dahil olan ve diğer okullarımızla işbirliği içerisinde kursların açılması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AB9DA1CE-0370-48BB-8362-3A4CBF7FFB29}" type="parTrans" cxnId="{FD2381C0-DA6F-4859-90D6-313730044E7C}">
      <dgm:prSet/>
      <dgm:spPr/>
      <dgm:t>
        <a:bodyPr rtlCol="0"/>
        <a:lstStyle/>
        <a:p>
          <a:pPr rtl="0"/>
          <a:endParaRPr lang="tr-TR" noProof="0" dirty="0"/>
        </a:p>
      </dgm:t>
    </dgm:pt>
    <dgm:pt modelId="{6088456C-4B73-4948-985C-DD954DEF44EF}" type="sibTrans" cxnId="{FD2381C0-DA6F-4859-90D6-313730044E7C}">
      <dgm:prSet phldrT="3" phldr="0"/>
      <dgm:spPr>
        <a:xfrm>
          <a:off x="4701557" y="781349"/>
          <a:ext cx="792445" cy="792445"/>
        </a:xfrm>
        <a:prstGeom prst="ellipse">
          <a:avLst/>
        </a:prstGeom>
        <a:solidFill>
          <a:srgbClr val="2CC3B4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DE16CBB4-D3F4-44AD-8379-3A5D78B889D5}">
      <dgm:prSet custT="1"/>
      <dgm:spPr>
        <a:xfrm>
          <a:off x="6229845" y="517200"/>
          <a:ext cx="1886775" cy="2641486"/>
        </a:xfrm>
        <a:prstGeom prst="rect">
          <a:avLst/>
        </a:prstGeom>
        <a:solidFill>
          <a:srgbClr val="C097F8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Muhtarlarımız</a:t>
          </a:r>
        </a:p>
        <a:p>
          <a:pPr algn="l" rtl="0">
            <a:buNone/>
          </a:pPr>
          <a:r>
            <a:rPr lang="tr-TR" sz="1100" dirty="0">
              <a:effectLst/>
            </a:rPr>
            <a:t>Hayat Boyu Öğrenme ve Halk Eğitimi faaliyetlerine vatandaşların yüksek oranda katılımının</a:t>
          </a:r>
          <a:r>
            <a:rPr lang="tr-TR" sz="1100" baseline="0" dirty="0">
              <a:effectLst/>
            </a:rPr>
            <a:t> sağlanması</a:t>
          </a:r>
          <a:r>
            <a:rPr lang="tr-TR" sz="1100" dirty="0">
              <a:effectLst/>
            </a:rPr>
            <a:t>, gerekli duyuruların ve bilgilendirmenin</a:t>
          </a:r>
          <a:r>
            <a:rPr lang="tr-TR" sz="1100" baseline="0" dirty="0">
              <a:effectLst/>
            </a:rPr>
            <a:t> mahalle ve köylerde </a:t>
          </a:r>
          <a:r>
            <a:rPr lang="tr-TR" sz="1100" dirty="0">
              <a:effectLst/>
            </a:rPr>
            <a:t>yapılması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917142D8-7514-46BB-B61D-8633F0189C31}" type="parTrans" cxnId="{058D75E7-8E09-41CE-ADFC-EEAD1556353B}">
      <dgm:prSet/>
      <dgm:spPr/>
      <dgm:t>
        <a:bodyPr rtlCol="0"/>
        <a:lstStyle/>
        <a:p>
          <a:pPr rtl="0"/>
          <a:endParaRPr lang="tr-TR" noProof="0" dirty="0"/>
        </a:p>
      </dgm:t>
    </dgm:pt>
    <dgm:pt modelId="{C2728830-9A00-4764-A9F1-670DDF9E57B3}" type="sibTrans" cxnId="{058D75E7-8E09-41CE-ADFC-EEAD1556353B}">
      <dgm:prSet phldrT="4" phldr="0"/>
      <dgm:spPr>
        <a:xfrm>
          <a:off x="6777010" y="781349"/>
          <a:ext cx="792445" cy="792445"/>
        </a:xfrm>
        <a:prstGeom prst="ellipse">
          <a:avLst/>
        </a:prstGeom>
        <a:solidFill>
          <a:srgbClr val="C097F8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F7B81412-5EAE-488C-9259-0FA0EB0F090B}">
      <dgm:prSet custT="1"/>
      <dgm:spPr>
        <a:xfrm>
          <a:off x="8305299" y="517200"/>
          <a:ext cx="1886775" cy="2641486"/>
        </a:xfrm>
        <a:prstGeom prst="rect">
          <a:avLst/>
        </a:prstGeom>
        <a:solidFill>
          <a:srgbClr val="FF951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algn="ctr" rtl="0">
            <a:buNone/>
          </a:pPr>
          <a:r>
            <a:rPr lang="tr-TR" sz="1200" b="1" dirty="0">
              <a:effectLst/>
            </a:rPr>
            <a:t>STK’lar</a:t>
          </a:r>
        </a:p>
        <a:p>
          <a:pPr algn="l" rtl="0">
            <a:buNone/>
          </a:pPr>
          <a:r>
            <a:rPr lang="tr-TR" sz="1100" dirty="0">
              <a:effectLst/>
            </a:rPr>
            <a:t>Yapılacak faaliyetlerde ve diğer konularda görüş alışverişi ve işbirliği yapılması</a:t>
          </a:r>
          <a:endParaRPr lang="tr-TR" sz="11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C9E63F01-62A4-4331-A67D-7FE563CE9D07}" type="parTrans" cxnId="{AD7281BE-8A99-43C0-9016-4082EB985BF2}">
      <dgm:prSet/>
      <dgm:spPr/>
      <dgm:t>
        <a:bodyPr rtlCol="0"/>
        <a:lstStyle/>
        <a:p>
          <a:pPr rtl="0"/>
          <a:endParaRPr lang="tr-TR" noProof="0" dirty="0"/>
        </a:p>
      </dgm:t>
    </dgm:pt>
    <dgm:pt modelId="{32E76676-0672-4988-9FB1-308093FF8D5C}" type="sibTrans" cxnId="{AD7281BE-8A99-43C0-9016-4082EB985BF2}">
      <dgm:prSet phldrT="5" phldr="0"/>
      <dgm:spPr>
        <a:xfrm>
          <a:off x="8852464" y="781349"/>
          <a:ext cx="792445" cy="792445"/>
        </a:xfrm>
        <a:prstGeom prst="ellipse">
          <a:avLst/>
        </a:prstGeom>
        <a:solidFill>
          <a:srgbClr val="FF9514"/>
        </a:solidFill>
        <a:ln w="12700" cap="flat" cmpd="sng" algn="ctr">
          <a:noFill/>
          <a:prstDash val="solid"/>
          <a:miter lim="800000"/>
        </a:ln>
        <a:effectLst/>
      </dgm:spPr>
      <dgm:t>
        <a:bodyPr rtlCol="0"/>
        <a:lstStyle/>
        <a:p>
          <a:pPr rtl="0">
            <a:buNone/>
          </a:pPr>
          <a:r>
            <a:rPr lang="tr-TR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  <a:endParaRPr lang="tr-TR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 custScaleY="123677" custLinFactNeighborY="-6929"/>
      <dgm:spPr/>
    </dgm:pt>
    <dgm:pt modelId="{9C3A7F13-9585-42DF-AD32-B56F82B123C8}" type="pres">
      <dgm:prSet presAssocID="{C54063C4-24CD-4834-9424-53756AE38C6B}" presName="sibTransNodeCircle" presStyleLbl="alignNode1" presStyleIdx="0" presStyleCnt="10" custLinFactNeighborY="-59549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 custLinFactY="55470833" custLinFactNeighborX="941" custLinFactNeighborY="55500000">
        <dgm:presLayoutVars/>
      </dgm:prSet>
      <dgm:spPr>
        <a:xfrm>
          <a:off x="3484" y="3158615"/>
          <a:ext cx="1886775" cy="72"/>
        </a:xfrm>
        <a:prstGeom prst="rect">
          <a:avLst/>
        </a:prstGeom>
        <a:solidFill>
          <a:srgbClr val="5B526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7661"/>
          </a:solidFill>
          <a:prstDash val="solid"/>
          <a:miter lim="800000"/>
        </a:ln>
        <a:effectLst/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 custScaleY="123661" custLinFactNeighborY="-6929"/>
      <dgm:spPr/>
    </dgm:pt>
    <dgm:pt modelId="{C08FC467-91FE-48BD-B243-273925C2B75A}" type="pres">
      <dgm:prSet presAssocID="{7DBF5CB5-29DD-4671-A0F3-981D48571500}" presName="sibTransNodeCircle" presStyleLbl="alignNode1" presStyleIdx="2" presStyleCnt="10" custLinFactNeighborY="-6035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xfrm>
          <a:off x="2078938" y="3158615"/>
          <a:ext cx="1886775" cy="72"/>
        </a:xfrm>
        <a:prstGeom prst="rect">
          <a:avLst/>
        </a:prstGeom>
        <a:solidFill>
          <a:srgbClr val="C097F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91F0"/>
          </a:solidFill>
          <a:prstDash val="solid"/>
          <a:miter lim="800000"/>
        </a:ln>
        <a:effectLst/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 custScaleY="123661" custLinFactNeighborY="-6929"/>
      <dgm:spPr/>
    </dgm:pt>
    <dgm:pt modelId="{4104A2F1-FB99-4C42-8067-46B8EEEC9610}" type="pres">
      <dgm:prSet presAssocID="{6088456C-4B73-4948-985C-DD954DEF44EF}" presName="sibTransNodeCircle" presStyleLbl="alignNode1" presStyleIdx="4" presStyleCnt="10" custLinFactNeighborY="-55973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 custLinFactY="49300000" custLinFactNeighborX="81" custLinFactNeighborY="49341667">
        <dgm:presLayoutVars/>
      </dgm:prSet>
      <dgm:spPr>
        <a:xfrm>
          <a:off x="4154392" y="3158615"/>
          <a:ext cx="1886775" cy="72"/>
        </a:xfrm>
        <a:prstGeom prst="rect">
          <a:avLst/>
        </a:prstGeom>
        <a:solidFill>
          <a:srgbClr val="2CC3B4"/>
        </a:solidFill>
        <a:ln w="12700" cap="flat" cmpd="sng" algn="ctr">
          <a:solidFill>
            <a:srgbClr val="2CC3B4"/>
          </a:solidFill>
          <a:prstDash val="solid"/>
          <a:miter lim="800000"/>
        </a:ln>
        <a:effectLst/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ScaleY="97989" custLinFactNeighborX="942" custLinFactNeighborY="-10204"/>
      <dgm:spPr/>
    </dgm:pt>
    <dgm:pt modelId="{AC6B335A-D8B4-46D8-93DE-B9EF1773F6AC}" type="pres">
      <dgm:prSet presAssocID="{C2728830-9A00-4764-A9F1-670DDF9E57B3}" presName="sibTransNodeCircle" presStyleLbl="alignNode1" presStyleIdx="6" presStyleCnt="10" custLinFactNeighborY="-56807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 custLinFactY="246600000" custLinFactNeighborX="471" custLinFactNeighborY="246604167">
        <dgm:presLayoutVars/>
      </dgm:prSet>
      <dgm:spPr>
        <a:xfrm>
          <a:off x="6229845" y="3158615"/>
          <a:ext cx="1886775" cy="72"/>
        </a:xfrm>
        <a:prstGeom prst="rect">
          <a:avLst/>
        </a:prstGeom>
        <a:solidFill>
          <a:srgbClr val="2CC3B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97F8"/>
          </a:solidFill>
          <a:prstDash val="solid"/>
          <a:miter lim="800000"/>
        </a:ln>
        <a:effectLst/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 custScaleY="123449" custLinFactNeighborY="-6929"/>
      <dgm:spPr/>
    </dgm:pt>
    <dgm:pt modelId="{06772805-3643-43C2-9C80-F43268C57C20}" type="pres">
      <dgm:prSet presAssocID="{32E76676-0672-4988-9FB1-308093FF8D5C}" presName="sibTransNodeCircle" presStyleLbl="alignNode1" presStyleIdx="8" presStyleCnt="10" custLinFactNeighborY="-58579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>
        <a:xfrm>
          <a:off x="8305299" y="3158615"/>
          <a:ext cx="1886775" cy="72"/>
        </a:xfrm>
        <a:prstGeom prst="rect">
          <a:avLst/>
        </a:prstGeom>
        <a:solidFill>
          <a:srgbClr val="FF951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95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9810C-EF40-4E34-A730-A9F48C5BE48D}">
      <dsp:nvSpPr>
        <dsp:cNvPr id="0" name=""/>
        <dsp:cNvSpPr/>
      </dsp:nvSpPr>
      <dsp:spPr>
        <a:xfrm>
          <a:off x="-4993234" y="-765051"/>
          <a:ext cx="5946679" cy="5946679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1E780-A168-495C-A5CE-52C041848EEC}">
      <dsp:nvSpPr>
        <dsp:cNvPr id="0" name=""/>
        <dsp:cNvSpPr/>
      </dsp:nvSpPr>
      <dsp:spPr>
        <a:xfrm>
          <a:off x="417118" y="275947"/>
          <a:ext cx="5070369" cy="552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47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Müdür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100" kern="1200" dirty="0"/>
            <a:t>Meral KALKAN</a:t>
          </a:r>
        </a:p>
      </dsp:txBody>
      <dsp:txXfrm>
        <a:off x="417118" y="275947"/>
        <a:ext cx="5070369" cy="552248"/>
      </dsp:txXfrm>
    </dsp:sp>
    <dsp:sp modelId="{9F45295A-9856-4618-B7AD-61A439C72398}">
      <dsp:nvSpPr>
        <dsp:cNvPr id="0" name=""/>
        <dsp:cNvSpPr/>
      </dsp:nvSpPr>
      <dsp:spPr>
        <a:xfrm>
          <a:off x="71962" y="206916"/>
          <a:ext cx="690310" cy="69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D9F11-70D5-429C-AE46-A02461558F44}">
      <dsp:nvSpPr>
        <dsp:cNvPr id="0" name=""/>
        <dsp:cNvSpPr/>
      </dsp:nvSpPr>
      <dsp:spPr>
        <a:xfrm>
          <a:off x="812843" y="1104055"/>
          <a:ext cx="4674644" cy="552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47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Müdür Yardımcısı V.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100" kern="1200" dirty="0"/>
            <a:t>Mustafa TOKMAK</a:t>
          </a:r>
        </a:p>
      </dsp:txBody>
      <dsp:txXfrm>
        <a:off x="812843" y="1104055"/>
        <a:ext cx="4674644" cy="552248"/>
      </dsp:txXfrm>
    </dsp:sp>
    <dsp:sp modelId="{063497A7-41E1-4C09-B938-2836D4142525}">
      <dsp:nvSpPr>
        <dsp:cNvPr id="0" name=""/>
        <dsp:cNvSpPr/>
      </dsp:nvSpPr>
      <dsp:spPr>
        <a:xfrm>
          <a:off x="467688" y="1035024"/>
          <a:ext cx="690310" cy="69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54CD2-0876-43F9-B836-9B591C5D11B4}">
      <dsp:nvSpPr>
        <dsp:cNvPr id="0" name=""/>
        <dsp:cNvSpPr/>
      </dsp:nvSpPr>
      <dsp:spPr>
        <a:xfrm>
          <a:off x="934299" y="1932164"/>
          <a:ext cx="4553188" cy="552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47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Öğretmenlerimiz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100" kern="1200" dirty="0"/>
            <a:t>Hüseyin LAÇO ( Bilişim Teknolojileri )</a:t>
          </a:r>
        </a:p>
      </dsp:txBody>
      <dsp:txXfrm>
        <a:off x="934299" y="1932164"/>
        <a:ext cx="4553188" cy="552248"/>
      </dsp:txXfrm>
    </dsp:sp>
    <dsp:sp modelId="{112F267C-B801-401C-85CC-47AC75AC8BAD}">
      <dsp:nvSpPr>
        <dsp:cNvPr id="0" name=""/>
        <dsp:cNvSpPr/>
      </dsp:nvSpPr>
      <dsp:spPr>
        <a:xfrm>
          <a:off x="589144" y="1863133"/>
          <a:ext cx="690310" cy="69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46C69-4886-4248-A116-849376B7C79A}">
      <dsp:nvSpPr>
        <dsp:cNvPr id="0" name=""/>
        <dsp:cNvSpPr/>
      </dsp:nvSpPr>
      <dsp:spPr>
        <a:xfrm>
          <a:off x="768902" y="2644634"/>
          <a:ext cx="4674644" cy="78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Hizmetli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İŞ-KUR Personeli ( 2 kişi )</a:t>
          </a:r>
        </a:p>
      </dsp:txBody>
      <dsp:txXfrm>
        <a:off x="768902" y="2644634"/>
        <a:ext cx="4674644" cy="783525"/>
      </dsp:txXfrm>
    </dsp:sp>
    <dsp:sp modelId="{DB1826D6-8B2B-4611-BB36-69308AEEEB99}">
      <dsp:nvSpPr>
        <dsp:cNvPr id="0" name=""/>
        <dsp:cNvSpPr/>
      </dsp:nvSpPr>
      <dsp:spPr>
        <a:xfrm>
          <a:off x="467688" y="2691241"/>
          <a:ext cx="690310" cy="69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92605-6F0F-489B-AA56-E543099F1B57}">
      <dsp:nvSpPr>
        <dsp:cNvPr id="0" name=""/>
        <dsp:cNvSpPr/>
      </dsp:nvSpPr>
      <dsp:spPr>
        <a:xfrm>
          <a:off x="417118" y="3588380"/>
          <a:ext cx="5070369" cy="552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47" tIns="27940" rIns="27940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    Usta Öğretici ( 4 kişi 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100" kern="1200" dirty="0"/>
        </a:p>
      </dsp:txBody>
      <dsp:txXfrm>
        <a:off x="417118" y="3588380"/>
        <a:ext cx="5070369" cy="552248"/>
      </dsp:txXfrm>
    </dsp:sp>
    <dsp:sp modelId="{AC90864A-DE77-43D7-ADB0-6DDEBF2922DC}">
      <dsp:nvSpPr>
        <dsp:cNvPr id="0" name=""/>
        <dsp:cNvSpPr/>
      </dsp:nvSpPr>
      <dsp:spPr>
        <a:xfrm>
          <a:off x="71962" y="3519349"/>
          <a:ext cx="690310" cy="690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21459"/>
          <a:ext cx="1886775" cy="3266911"/>
        </a:xfrm>
        <a:prstGeom prst="rect">
          <a:avLst/>
        </a:prstGeom>
        <a:solidFill>
          <a:srgbClr val="EE766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Nazımiye Kaymakamlığı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Meslek Edindirme Kursları ve diğer faaliyetlerde Halk Eğitimi Merkezi Müdürlüğüne kaynak sağlanması ve rehberlik yapılması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3484" y="1262886"/>
        <a:ext cx="1886775" cy="1960146"/>
      </dsp:txXfrm>
    </dsp:sp>
    <dsp:sp modelId="{9C3A7F13-9585-42DF-AD32-B56F82B123C8}">
      <dsp:nvSpPr>
        <dsp:cNvPr id="0" name=""/>
        <dsp:cNvSpPr/>
      </dsp:nvSpPr>
      <dsp:spPr>
        <a:xfrm>
          <a:off x="550649" y="309455"/>
          <a:ext cx="792445" cy="792445"/>
        </a:xfrm>
        <a:prstGeom prst="ellipse">
          <a:avLst/>
        </a:prstGeom>
        <a:solidFill>
          <a:srgbClr val="EE76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666700" y="425506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rgbClr val="5B526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76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21459"/>
          <a:ext cx="1886775" cy="3266488"/>
        </a:xfrm>
        <a:prstGeom prst="rect">
          <a:avLst/>
        </a:prstGeom>
        <a:solidFill>
          <a:srgbClr val="4E91F0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İlçe Milli Eğitim Müdürlüğü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Yürütülecek faaliyetlerde mevzuatla ilgili rehberlik yapılması, uygun binalarda kurs yeri sağlanması, ihtiyaç duyulan kurslarda alan öğretmenlerine ulaşılması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2078938" y="1262725"/>
        <a:ext cx="1886775" cy="1959893"/>
      </dsp:txXfrm>
    </dsp:sp>
    <dsp:sp modelId="{C08FC467-91FE-48BD-B243-273925C2B75A}">
      <dsp:nvSpPr>
        <dsp:cNvPr id="0" name=""/>
        <dsp:cNvSpPr/>
      </dsp:nvSpPr>
      <dsp:spPr>
        <a:xfrm>
          <a:off x="2626103" y="302897"/>
          <a:ext cx="792445" cy="792445"/>
        </a:xfrm>
        <a:prstGeom prst="ellipse">
          <a:avLst/>
        </a:prstGeom>
        <a:solidFill>
          <a:srgbClr val="4E91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2742154" y="418948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403"/>
          <a:ext cx="1886775" cy="72"/>
        </a:xfrm>
        <a:prstGeom prst="rect">
          <a:avLst/>
        </a:prstGeom>
        <a:solidFill>
          <a:srgbClr val="C097F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91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21459"/>
          <a:ext cx="1886775" cy="3266488"/>
        </a:xfrm>
        <a:prstGeom prst="rect">
          <a:avLst/>
        </a:prstGeom>
        <a:solidFill>
          <a:srgbClr val="2CC3B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KOSGEB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Girişimcilik kursları ve diğer kursların açılması, halkımızın iş sahibi olmasının sağlanması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4154392" y="1262725"/>
        <a:ext cx="1886775" cy="1959893"/>
      </dsp:txXfrm>
    </dsp:sp>
    <dsp:sp modelId="{4104A2F1-FB99-4C42-8067-46B8EEEC9610}">
      <dsp:nvSpPr>
        <dsp:cNvPr id="0" name=""/>
        <dsp:cNvSpPr/>
      </dsp:nvSpPr>
      <dsp:spPr>
        <a:xfrm>
          <a:off x="4701557" y="337582"/>
          <a:ext cx="792445" cy="792445"/>
        </a:xfrm>
        <a:prstGeom prst="ellipse">
          <a:avLst/>
        </a:prstGeom>
        <a:solidFill>
          <a:srgbClr val="2CC3B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4817608" y="453633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403"/>
          <a:ext cx="1886775" cy="72"/>
        </a:xfrm>
        <a:prstGeom prst="rect">
          <a:avLst/>
        </a:prstGeom>
        <a:solidFill>
          <a:srgbClr val="2CC3B4"/>
        </a:solidFill>
        <a:ln w="12700" cap="flat" cmpd="sng" algn="ctr">
          <a:solidFill>
            <a:srgbClr val="2CC3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29845" y="21459"/>
          <a:ext cx="1886775" cy="3238356"/>
        </a:xfrm>
        <a:prstGeom prst="rect">
          <a:avLst/>
        </a:prstGeom>
        <a:solidFill>
          <a:srgbClr val="C097F8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İŞ-KUR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Protokoller yapılarak, kursiyerlere meslek edindirme kurslarının açılması, kursiyerlere kurs süresince ücret alma imkanı tanınması, iş garantili kurslar açılması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6229845" y="1252035"/>
        <a:ext cx="1886775" cy="1943013"/>
      </dsp:txXfrm>
    </dsp:sp>
    <dsp:sp modelId="{AC6B335A-D8B4-46D8-93DE-B9EF1773F6AC}">
      <dsp:nvSpPr>
        <dsp:cNvPr id="0" name=""/>
        <dsp:cNvSpPr/>
      </dsp:nvSpPr>
      <dsp:spPr>
        <a:xfrm>
          <a:off x="6777010" y="316907"/>
          <a:ext cx="792445" cy="792445"/>
        </a:xfrm>
        <a:prstGeom prst="ellipse">
          <a:avLst/>
        </a:prstGeom>
        <a:solidFill>
          <a:srgbClr val="C097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6893061" y="432958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44337"/>
          <a:ext cx="1886775" cy="72"/>
        </a:xfrm>
        <a:prstGeom prst="rect">
          <a:avLst/>
        </a:prstGeom>
        <a:solidFill>
          <a:srgbClr val="2CC3B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97F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21459"/>
          <a:ext cx="1886775" cy="3260888"/>
        </a:xfrm>
        <a:prstGeom prst="rect">
          <a:avLst/>
        </a:prstGeom>
        <a:solidFill>
          <a:srgbClr val="FF951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İlçe Jandarma Komutanlığı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İlçemize görev yapmaya gelen askerlerin çeşitli kurslarla genel bilgi, beceri ve kültür düzeylerinin arttırılması, okuma-yazma bilmeyen askerlerin okuma-yazma öğrenmesinin sağlanması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8305299" y="1260597"/>
        <a:ext cx="1886775" cy="1956533"/>
      </dsp:txXfrm>
    </dsp:sp>
    <dsp:sp modelId="{06772805-3643-43C2-9C80-F43268C57C20}">
      <dsp:nvSpPr>
        <dsp:cNvPr id="0" name=""/>
        <dsp:cNvSpPr/>
      </dsp:nvSpPr>
      <dsp:spPr>
        <a:xfrm>
          <a:off x="8852464" y="314131"/>
          <a:ext cx="792445" cy="792445"/>
        </a:xfrm>
        <a:prstGeom prst="ellipse">
          <a:avLst/>
        </a:prstGeom>
        <a:solidFill>
          <a:srgbClr val="FF951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8968515" y="430182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5603"/>
          <a:ext cx="1886775" cy="72"/>
        </a:xfrm>
        <a:prstGeom prst="rect">
          <a:avLst/>
        </a:prstGeom>
        <a:solidFill>
          <a:srgbClr val="FF951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95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0" y="69085"/>
          <a:ext cx="1886775" cy="3266911"/>
        </a:xfrm>
        <a:prstGeom prst="rect">
          <a:avLst/>
        </a:prstGeom>
        <a:solidFill>
          <a:srgbClr val="EE766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Nazımiye Belediyesi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Belediyenin fiziki imkânlarının kullanılması ve bu sayede halkımıza meslek edinme ve iş sahibi olma şansı tanınması(iş makinesi operatörlüğü vb. kurslar), kursların ve diğer faaliyetlerin</a:t>
          </a:r>
          <a:r>
            <a:rPr lang="tr-TR" sz="1100" kern="1200" baseline="0" dirty="0">
              <a:effectLst/>
            </a:rPr>
            <a:t> halka duyurulması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0" y="1310512"/>
        <a:ext cx="1886775" cy="1960146"/>
      </dsp:txXfrm>
    </dsp:sp>
    <dsp:sp modelId="{9C3A7F13-9585-42DF-AD32-B56F82B123C8}">
      <dsp:nvSpPr>
        <dsp:cNvPr id="0" name=""/>
        <dsp:cNvSpPr/>
      </dsp:nvSpPr>
      <dsp:spPr>
        <a:xfrm>
          <a:off x="550649" y="309455"/>
          <a:ext cx="792445" cy="792445"/>
        </a:xfrm>
        <a:prstGeom prst="ellipse">
          <a:avLst/>
        </a:prstGeom>
        <a:solidFill>
          <a:srgbClr val="EE76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666700" y="425506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rgbClr val="5B526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76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21459"/>
          <a:ext cx="1886775" cy="3266488"/>
        </a:xfrm>
        <a:prstGeom prst="rect">
          <a:avLst/>
        </a:prstGeom>
        <a:solidFill>
          <a:srgbClr val="4E91F0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İlçe Emniyet Müdürlüğü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İlçemizde risk grubunda olan vatandaşların(madde bağımlıları, yabancı uyruklular vb.) tespiti, bu vatandaşlarımızın açılacak kurslara kaydolmasının sağlanması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2078938" y="1262725"/>
        <a:ext cx="1886775" cy="1959893"/>
      </dsp:txXfrm>
    </dsp:sp>
    <dsp:sp modelId="{C08FC467-91FE-48BD-B243-273925C2B75A}">
      <dsp:nvSpPr>
        <dsp:cNvPr id="0" name=""/>
        <dsp:cNvSpPr/>
      </dsp:nvSpPr>
      <dsp:spPr>
        <a:xfrm>
          <a:off x="2626103" y="302897"/>
          <a:ext cx="792445" cy="792445"/>
        </a:xfrm>
        <a:prstGeom prst="ellipse">
          <a:avLst/>
        </a:prstGeom>
        <a:solidFill>
          <a:srgbClr val="4E91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2742154" y="418948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403"/>
          <a:ext cx="1886775" cy="72"/>
        </a:xfrm>
        <a:prstGeom prst="rect">
          <a:avLst/>
        </a:prstGeom>
        <a:solidFill>
          <a:srgbClr val="C097F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91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21459"/>
          <a:ext cx="1886775" cy="3266488"/>
        </a:xfrm>
        <a:prstGeom prst="rect">
          <a:avLst/>
        </a:prstGeom>
        <a:solidFill>
          <a:srgbClr val="2CC3B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Yüksek Eğitim Kurumları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0" kern="1200" dirty="0">
              <a:solidFill>
                <a:schemeClr val="tx1"/>
              </a:solidFill>
              <a:effectLst/>
            </a:rPr>
            <a:t>Üniversite öğrencilerinin genel bilgi ve kültür düzeylerinin arttırılması, faydalı etkinliklerin düzenlenmesi, müdürlüğümüzle çeşitli konularda işbirliği yapılması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4154392" y="1262725"/>
        <a:ext cx="1886775" cy="1959893"/>
      </dsp:txXfrm>
    </dsp:sp>
    <dsp:sp modelId="{4104A2F1-FB99-4C42-8067-46B8EEEC9610}">
      <dsp:nvSpPr>
        <dsp:cNvPr id="0" name=""/>
        <dsp:cNvSpPr/>
      </dsp:nvSpPr>
      <dsp:spPr>
        <a:xfrm>
          <a:off x="4701557" y="337582"/>
          <a:ext cx="792445" cy="792445"/>
        </a:xfrm>
        <a:prstGeom prst="ellipse">
          <a:avLst/>
        </a:prstGeom>
        <a:solidFill>
          <a:srgbClr val="2CC3B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4817608" y="453633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403"/>
          <a:ext cx="1886775" cy="72"/>
        </a:xfrm>
        <a:prstGeom prst="rect">
          <a:avLst/>
        </a:prstGeom>
        <a:solidFill>
          <a:srgbClr val="2CC3B4"/>
        </a:solidFill>
        <a:ln w="12700" cap="flat" cmpd="sng" algn="ctr">
          <a:solidFill>
            <a:srgbClr val="2CC3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29845" y="21459"/>
          <a:ext cx="1886775" cy="3238356"/>
        </a:xfrm>
        <a:prstGeom prst="rect">
          <a:avLst/>
        </a:prstGeom>
        <a:solidFill>
          <a:srgbClr val="C097F8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Nazımiye Müftülüğü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Müdürlüğümüze dini eğitimler ve diğer konularda destek sağlanması, çeşitli konularda işbirliği yapılması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6229845" y="1252035"/>
        <a:ext cx="1886775" cy="1943013"/>
      </dsp:txXfrm>
    </dsp:sp>
    <dsp:sp modelId="{AC6B335A-D8B4-46D8-93DE-B9EF1773F6AC}">
      <dsp:nvSpPr>
        <dsp:cNvPr id="0" name=""/>
        <dsp:cNvSpPr/>
      </dsp:nvSpPr>
      <dsp:spPr>
        <a:xfrm>
          <a:off x="6777010" y="316907"/>
          <a:ext cx="792445" cy="792445"/>
        </a:xfrm>
        <a:prstGeom prst="ellipse">
          <a:avLst/>
        </a:prstGeom>
        <a:solidFill>
          <a:srgbClr val="C097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6893061" y="432958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44337"/>
          <a:ext cx="1886775" cy="72"/>
        </a:xfrm>
        <a:prstGeom prst="rect">
          <a:avLst/>
        </a:prstGeom>
        <a:solidFill>
          <a:srgbClr val="2CC3B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97F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21459"/>
          <a:ext cx="1886775" cy="3260888"/>
        </a:xfrm>
        <a:prstGeom prst="rect">
          <a:avLst/>
        </a:prstGeom>
        <a:solidFill>
          <a:srgbClr val="FF951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Orman İşletme Müdürlüğü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Ormancılıkla ilgili kurslar ve diğer konularda destek sağlanması, çeşitli konularda işbirliği yapılması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8305299" y="1260597"/>
        <a:ext cx="1886775" cy="1956533"/>
      </dsp:txXfrm>
    </dsp:sp>
    <dsp:sp modelId="{06772805-3643-43C2-9C80-F43268C57C20}">
      <dsp:nvSpPr>
        <dsp:cNvPr id="0" name=""/>
        <dsp:cNvSpPr/>
      </dsp:nvSpPr>
      <dsp:spPr>
        <a:xfrm>
          <a:off x="8852464" y="314131"/>
          <a:ext cx="792445" cy="792445"/>
        </a:xfrm>
        <a:prstGeom prst="ellipse">
          <a:avLst/>
        </a:prstGeom>
        <a:solidFill>
          <a:srgbClr val="FF951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8968515" y="430182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5603"/>
          <a:ext cx="1886775" cy="72"/>
        </a:xfrm>
        <a:prstGeom prst="rect">
          <a:avLst/>
        </a:prstGeom>
        <a:solidFill>
          <a:srgbClr val="FF951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95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21459"/>
          <a:ext cx="1886775" cy="3266911"/>
        </a:xfrm>
        <a:prstGeom prst="rect">
          <a:avLst/>
        </a:prstGeom>
        <a:solidFill>
          <a:srgbClr val="EE766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İlçe Tarım Gıda ve Hayvancılık Müdürlüğü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Tarım, gıda ve hayvancılık alanlarında işbirliği yapılması, açılacak kurslarda eğiticilerin görevlendirilmesi </a:t>
          </a:r>
          <a:r>
            <a:rPr lang="tr-TR" sz="1100" kern="1200" baseline="0" dirty="0">
              <a:effectLst/>
            </a:rPr>
            <a:t>duyurulması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3484" y="1262886"/>
        <a:ext cx="1886775" cy="1960146"/>
      </dsp:txXfrm>
    </dsp:sp>
    <dsp:sp modelId="{9C3A7F13-9585-42DF-AD32-B56F82B123C8}">
      <dsp:nvSpPr>
        <dsp:cNvPr id="0" name=""/>
        <dsp:cNvSpPr/>
      </dsp:nvSpPr>
      <dsp:spPr>
        <a:xfrm>
          <a:off x="550649" y="309455"/>
          <a:ext cx="792445" cy="792445"/>
        </a:xfrm>
        <a:prstGeom prst="ellipse">
          <a:avLst/>
        </a:prstGeom>
        <a:solidFill>
          <a:srgbClr val="EE76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666700" y="425506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21239" y="3238514"/>
          <a:ext cx="1886775" cy="72"/>
        </a:xfrm>
        <a:prstGeom prst="rect">
          <a:avLst/>
        </a:prstGeom>
        <a:solidFill>
          <a:srgbClr val="5B526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E76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21459"/>
          <a:ext cx="1886775" cy="3266488"/>
        </a:xfrm>
        <a:prstGeom prst="rect">
          <a:avLst/>
        </a:prstGeom>
        <a:solidFill>
          <a:srgbClr val="4E91F0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Sosyal Dayanışma ve Yardımlaşma Vakfı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Çeşitli konularda işbirliği yapılması, maddi ve manevi kaynak sağlanması. ADEM Kurslarının planlanması.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2078938" y="1262725"/>
        <a:ext cx="1886775" cy="1959893"/>
      </dsp:txXfrm>
    </dsp:sp>
    <dsp:sp modelId="{C08FC467-91FE-48BD-B243-273925C2B75A}">
      <dsp:nvSpPr>
        <dsp:cNvPr id="0" name=""/>
        <dsp:cNvSpPr/>
      </dsp:nvSpPr>
      <dsp:spPr>
        <a:xfrm>
          <a:off x="2626103" y="302897"/>
          <a:ext cx="792445" cy="792445"/>
        </a:xfrm>
        <a:prstGeom prst="ellipse">
          <a:avLst/>
        </a:prstGeom>
        <a:solidFill>
          <a:srgbClr val="4E91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2742154" y="418948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403"/>
          <a:ext cx="1886775" cy="72"/>
        </a:xfrm>
        <a:prstGeom prst="rect">
          <a:avLst/>
        </a:prstGeom>
        <a:solidFill>
          <a:srgbClr val="C097F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E91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21459"/>
          <a:ext cx="1886775" cy="3266488"/>
        </a:xfrm>
        <a:prstGeom prst="rect">
          <a:avLst/>
        </a:prstGeom>
        <a:solidFill>
          <a:srgbClr val="2CC3B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Okullarımız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Müdürlüğümüz bünyesinde açılacak  kurslara derslik sağlanması, Okullar Hayat Olsun Projesi’ne dahil olan ve diğer okullarımızla işbirliği içerisinde kursların açılması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4154392" y="1262725"/>
        <a:ext cx="1886775" cy="1959893"/>
      </dsp:txXfrm>
    </dsp:sp>
    <dsp:sp modelId="{4104A2F1-FB99-4C42-8067-46B8EEEC9610}">
      <dsp:nvSpPr>
        <dsp:cNvPr id="0" name=""/>
        <dsp:cNvSpPr/>
      </dsp:nvSpPr>
      <dsp:spPr>
        <a:xfrm>
          <a:off x="4701557" y="337582"/>
          <a:ext cx="792445" cy="792445"/>
        </a:xfrm>
        <a:prstGeom prst="ellipse">
          <a:avLst/>
        </a:prstGeom>
        <a:solidFill>
          <a:srgbClr val="2CC3B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4817608" y="453633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5920" y="3229425"/>
          <a:ext cx="1886775" cy="72"/>
        </a:xfrm>
        <a:prstGeom prst="rect">
          <a:avLst/>
        </a:prstGeom>
        <a:solidFill>
          <a:srgbClr val="2CC3B4"/>
        </a:solidFill>
        <a:ln w="12700" cap="flat" cmpd="sng" algn="ctr">
          <a:solidFill>
            <a:srgbClr val="2CC3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47619" y="0"/>
          <a:ext cx="1886775" cy="2588366"/>
        </a:xfrm>
        <a:prstGeom prst="rect">
          <a:avLst/>
        </a:prstGeom>
        <a:solidFill>
          <a:srgbClr val="C097F8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Muhtarlarımız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Hayat Boyu Öğrenme ve Halk Eğitimi faaliyetlerine vatandaşların yüksek oranda katılımının</a:t>
          </a:r>
          <a:r>
            <a:rPr lang="tr-TR" sz="1100" kern="1200" baseline="0" dirty="0">
              <a:effectLst/>
            </a:rPr>
            <a:t> sağlanması</a:t>
          </a:r>
          <a:r>
            <a:rPr lang="tr-TR" sz="1100" kern="1200" dirty="0">
              <a:effectLst/>
            </a:rPr>
            <a:t>, gerekli duyuruların ve bilgilendirmenin</a:t>
          </a:r>
          <a:r>
            <a:rPr lang="tr-TR" sz="1100" kern="1200" baseline="0" dirty="0">
              <a:effectLst/>
            </a:rPr>
            <a:t> mahalle ve köylerde </a:t>
          </a:r>
          <a:r>
            <a:rPr lang="tr-TR" sz="1100" kern="1200" dirty="0">
              <a:effectLst/>
            </a:rPr>
            <a:t>yapılması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6247619" y="983579"/>
        <a:ext cx="1886775" cy="1553019"/>
      </dsp:txXfrm>
    </dsp:sp>
    <dsp:sp modelId="{AC6B335A-D8B4-46D8-93DE-B9EF1773F6AC}">
      <dsp:nvSpPr>
        <dsp:cNvPr id="0" name=""/>
        <dsp:cNvSpPr/>
      </dsp:nvSpPr>
      <dsp:spPr>
        <a:xfrm>
          <a:off x="6777010" y="0"/>
          <a:ext cx="792445" cy="792445"/>
        </a:xfrm>
        <a:prstGeom prst="ellipse">
          <a:avLst/>
        </a:prstGeom>
        <a:solidFill>
          <a:srgbClr val="C097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6893061" y="116051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38732" y="3174449"/>
          <a:ext cx="1886775" cy="72"/>
        </a:xfrm>
        <a:prstGeom prst="rect">
          <a:avLst/>
        </a:prstGeom>
        <a:solidFill>
          <a:srgbClr val="2CC3B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097F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21459"/>
          <a:ext cx="1886775" cy="3260888"/>
        </a:xfrm>
        <a:prstGeom prst="rect">
          <a:avLst/>
        </a:prstGeom>
        <a:solidFill>
          <a:srgbClr val="FF9514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>
              <a:effectLst/>
            </a:rPr>
            <a:t>STK’lar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effectLst/>
            </a:rPr>
            <a:t>Yapılacak faaliyetlerde ve diğer konularda görüş alışverişi ve işbirliği yapılması</a:t>
          </a:r>
          <a:endParaRPr lang="tr-TR" sz="11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8305299" y="1260597"/>
        <a:ext cx="1886775" cy="1956533"/>
      </dsp:txXfrm>
    </dsp:sp>
    <dsp:sp modelId="{06772805-3643-43C2-9C80-F43268C57C20}">
      <dsp:nvSpPr>
        <dsp:cNvPr id="0" name=""/>
        <dsp:cNvSpPr/>
      </dsp:nvSpPr>
      <dsp:spPr>
        <a:xfrm>
          <a:off x="8852464" y="314131"/>
          <a:ext cx="792445" cy="792445"/>
        </a:xfrm>
        <a:prstGeom prst="ellipse">
          <a:avLst/>
        </a:prstGeom>
        <a:solidFill>
          <a:srgbClr val="FF951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noProof="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  <a:endParaRPr lang="tr-TR" sz="3800" kern="1200" noProof="0" dirty="0">
            <a:solidFill>
              <a:sysClr val="window" lastClr="FFFFFF"/>
            </a:solidFill>
            <a:latin typeface="Avenir Next LT Pro"/>
            <a:ea typeface="+mn-ea"/>
            <a:cs typeface="+mn-cs"/>
          </a:endParaRPr>
        </a:p>
      </dsp:txBody>
      <dsp:txXfrm>
        <a:off x="8968515" y="430182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5603"/>
          <a:ext cx="1886775" cy="72"/>
        </a:xfrm>
        <a:prstGeom prst="rect">
          <a:avLst/>
        </a:prstGeom>
        <a:solidFill>
          <a:srgbClr val="FF951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951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Numaralandırılmış Temel Doğrusal İşlem"/>
  <dgm:desc val="İlerleme durumunu; zaman çizelgesini, görevin sıralı adımlarını, süreci veya iş akışını göstermek ya da hareketi veya yönü vurgulamak için kullanılır. İşlemin adımlarını göstermek için otomatik numaralar dairede görünecek şekilde eklenmiştir. Hem Düzey 1 hem de Düzey 2 metni dikdörtgen içinde gösterilir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Numaralandırılmış Temel Doğrusal İşlem"/>
  <dgm:desc val="İlerleme durumunu; zaman çizelgesini, görevin sıralı adımlarını, süreci veya iş akışını göstermek ya da hareketi veya yönü vurgulamak için kullanılır. İşlemin adımlarını göstermek için otomatik numaralar dairede görünecek şekilde eklenmiştir. Hem Düzey 1 hem de Düzey 2 metni dikdörtgen içinde gösterilir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Numaralandırılmış Temel Doğrusal İşlem"/>
  <dgm:desc val="İlerleme durumunu; zaman çizelgesini, görevin sıralı adımlarını, süreci veya iş akışını göstermek ya da hareketi veya yönü vurgulamak için kullanılır. İşlemin adımlarını göstermek için otomatik numaralar dairede görünecek şekilde eklenmiştir. Hem Düzey 1 hem de Düzey 2 metni dikdörtgen içinde gösterilir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en-US"/>
              <a:t>hfjgdfghj jfghjkfdhgjdfg</a:t>
            </a:r>
            <a:endParaRPr lang="en-US" dirty="0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63FBB4-E33D-4A00-A9C6-75BBA056D3AC}" type="datetime1">
              <a:rPr lang="en-US" smtClean="0"/>
              <a:pPr rtl="0"/>
              <a:t>7/26/2024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en-US"/>
              <a:t>Nazımiye Halk Eğitimi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en-US" noProof="0"/>
              <a:t>hfjgdfghj jfghjkfdhgjdfg</a:t>
            </a:r>
            <a:endParaRPr lang="en-US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9DBE8B-D6F6-46DC-9435-630A9DBDDF47}" type="datetime1">
              <a:rPr lang="en-US" noProof="0" smtClean="0"/>
              <a:pPr rtl="0"/>
              <a:t>7/26/2024</a:t>
            </a:fld>
            <a:endParaRPr lang="en-US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 noProof="0"/>
              <a:t>Asıl metin stillerini düzenle</a:t>
            </a:r>
          </a:p>
          <a:p>
            <a:pPr lvl="1" rtl="0"/>
            <a:r>
              <a:rPr lang="tr" noProof="0"/>
              <a:t>İkinci düzey</a:t>
            </a:r>
          </a:p>
          <a:p>
            <a:pPr lvl="2" rtl="0"/>
            <a:r>
              <a:rPr lang="tr" noProof="0"/>
              <a:t>Üçüncü düzey</a:t>
            </a:r>
          </a:p>
          <a:p>
            <a:pPr lvl="3" rtl="0"/>
            <a:r>
              <a:rPr lang="tr" noProof="0"/>
              <a:t>Dördüncü düzey</a:t>
            </a:r>
          </a:p>
          <a:p>
            <a:pPr lvl="4" rtl="0"/>
            <a:r>
              <a:rPr lang="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en-US" noProof="0"/>
              <a:t>Nazımiye Halk Eğitimi</a:t>
            </a:r>
            <a:endParaRPr lang="en-US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4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0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6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2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1066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645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3850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3674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70039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8442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633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3821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Özel Düz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sim Yer Tutucusu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6" name="Altıge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4" name="Altıge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6" name="Altıge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8" name="Altıge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0" name="Altıge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 rtlCol="0"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Ana Şablonu düzenlemek için tıklayın</a:t>
            </a:r>
          </a:p>
        </p:txBody>
      </p: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 rtlCol="0"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Metni düzenlemek için tıklayın</a:t>
            </a:r>
          </a:p>
        </p:txBody>
      </p:sp>
      <p:sp>
        <p:nvSpPr>
          <p:cNvPr id="28" name="Metin Yer Tutucusu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rtlCol="0"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4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5"/>
              </a:solidFill>
            </a:endParaRPr>
          </a:p>
        </p:txBody>
      </p:sp>
      <p:sp>
        <p:nvSpPr>
          <p:cNvPr id="23" name="Resim Yer Tutucusu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27" name="Metin Yer Tutucusu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 rtlCol="0"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 rtlCol="0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Şablonu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7230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ün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Yer Tutucusu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1" name="Resim Yer Tutucusu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 rtlCol="0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Şablonu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89751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055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İçerik İki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etin Yer Tutucusu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 rtlCol="0"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5"/>
              </a:solidFill>
            </a:endParaRPr>
          </a:p>
        </p:txBody>
      </p:sp>
      <p:sp>
        <p:nvSpPr>
          <p:cNvPr id="26" name="Metin Yer Tutucusu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9" name="Metin Yer Tutucusu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 rtlCol="0"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30" name="Metin Yer Tutucusu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3" name="Resim Yer Tutucusu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 rtlCol="0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Şablonu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2263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man Çizelg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rtlCol="0" anchor="ctr"/>
          <a:lstStyle/>
          <a:p>
            <a:pPr algn="ctr" rtl="0"/>
            <a:r>
              <a:rPr lang="tr-TR" sz="4800" b="1" noProof="0">
                <a:solidFill>
                  <a:schemeClr val="tx1"/>
                </a:solidFill>
              </a:rPr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74169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rtlCol="0"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2116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İçerik Yer Tutucusu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 rtlCol="0"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41" name="İçerik Yer Tutucusu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 rtlCol="0"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42" name="İçerik Yer Tutucusu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 rtlCol="0"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43" name="İçerik Yer Tutucusu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 rtlCol="0"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44" name="İçerik Yer Tutucusu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 rtlCol="0"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45" name="İçerik Yer Tutucusu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 rtlCol="0"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 rtlCol="0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85277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n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6" name="Metin Yer Tutucusu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17" name="Metin Yer Tutucusu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12" name="Resim Yer Tutucusu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 rtlCol="0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Şablonu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168048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Özel Düz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sim Yer Tutucusu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2" name="Dikdörtgen 1" descr="Yüksek ofis binasına bakış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 rtlCol="0"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Metni düzenlemek için tıklayın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 rtlCol="0"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Ana Şablonu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Özel Düz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sim Yer Tutucusu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3" name="Oval 2" descr="Yüksek ofis binasına bakış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5" name="Metin Yer Tutucusu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rtlCol="0"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Metni düzenlemek için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 rtlCol="0"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15" name="Altıge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6" name="Altıge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7" name="Altıge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8" name="Altıge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9" name="Resim Yer Tutucusu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 rtlCol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sim Yer Tutucusu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38" name="Resim Yer Tutucusu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0" name="Resim Yer Tutucusu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1" name="Resim Yer Tutucusu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rtlCol="0" anchor="ctr"/>
          <a:lstStyle/>
          <a:p>
            <a:pPr algn="ctr" rtl="0"/>
            <a:r>
              <a:rPr lang="tr-TR" sz="4800" b="1" noProof="0">
                <a:solidFill>
                  <a:schemeClr val="tx1"/>
                </a:solidFill>
              </a:rPr>
              <a:t>Asıl başlık stilini düzenlemek için tıklayın</a:t>
            </a:r>
          </a:p>
        </p:txBody>
      </p:sp>
      <p:sp>
        <p:nvSpPr>
          <p:cNvPr id="9" name="Altıge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0" name="Altıge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11" name="Altıge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23" name="Metin Yer Tutucusu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24" name="Metin Yer Tutucusu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27" name="Metin Yer Tutucusu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28" name="Metin Yer Tutucusu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29" name="Metin Yer Tutucusu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30" name="Metin Yer Tutucusu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31" name="Metin Yer Tutucusu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32" name="Metin Yer Tutucusu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33" name="Metin Yer Tutucusu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34" name="Metin Yer Tutucusu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tr-TR" noProof="0"/>
              <a:t>Düzenlemek için tıklayın </a:t>
            </a:r>
          </a:p>
        </p:txBody>
      </p:sp>
      <p:sp>
        <p:nvSpPr>
          <p:cNvPr id="37" name="Resim Yer Tutucusu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 Üç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etin Yer Tutucusu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 rtlCol="0"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6" name="Metin Yer Tutucusu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9" name="Metin Yer Tutucusu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 rtlCol="0"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30" name="Metin Yer Tutucusu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1" name="Metin Yer Tutucusu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 rtlCol="0"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2" name="Metin Yer Tutucusu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3" name="Altıge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4" name="Altıge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1"/>
              </a:solidFill>
            </a:endParaRPr>
          </a:p>
        </p:txBody>
      </p:sp>
      <p:sp>
        <p:nvSpPr>
          <p:cNvPr id="5" name="Altıge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accent1"/>
              </a:solidFill>
            </a:endParaRP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 rtlCol="0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Şablonu düzenlemek için tıklayın</a:t>
            </a:r>
          </a:p>
        </p:txBody>
      </p:sp>
      <p:sp>
        <p:nvSpPr>
          <p:cNvPr id="16" name="Resim Yer Tutucusu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402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440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3119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950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6578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1891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3266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6" name="Tarih Yer Tutucusu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B47451D-A062-4082-A6AD-A4F1AB487ADF}" type="datetime1">
              <a:rPr lang="tr-TR" sz="1100" noProof="0" smtClean="0">
                <a:solidFill>
                  <a:schemeClr val="accent2"/>
                </a:solidFill>
              </a:rPr>
              <a:pPr rtl="0"/>
              <a:t>26.07.2024</a:t>
            </a:fld>
            <a:endParaRPr lang="tr-TR" sz="1100" noProof="0">
              <a:solidFill>
                <a:schemeClr val="accent2"/>
              </a:solidFill>
            </a:endParaRPr>
          </a:p>
        </p:txBody>
      </p:sp>
      <p:sp>
        <p:nvSpPr>
          <p:cNvPr id="37" name="Alt Bilgi Yer Tutucusu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r-TR" sz="1100" b="1" noProof="0">
                <a:solidFill>
                  <a:schemeClr val="accent2"/>
                </a:solidFill>
              </a:rPr>
              <a:t>Yıllık Gözden Geçirme</a:t>
            </a:r>
          </a:p>
        </p:txBody>
      </p:sp>
      <p:sp>
        <p:nvSpPr>
          <p:cNvPr id="38" name="Slayt Numarası Yer Tutucusu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C18C1E5-FB55-42F5-BD6D-9CC153FCDBE6}" type="slidenum">
              <a:rPr lang="tr-TR" sz="1100" noProof="0" smtClean="0">
                <a:solidFill>
                  <a:schemeClr val="accent4"/>
                </a:solidFill>
              </a:rPr>
              <a:pPr algn="r" rtl="0"/>
              <a:t>‹#›</a:t>
            </a:fld>
            <a:endParaRPr lang="tr-TR" sz="1100" noProof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8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690" r:id="rId25"/>
    <p:sldLayoutId id="2147483688" r:id="rId26"/>
    <p:sldLayoutId id="2147483677" r:id="rId27"/>
    <p:sldLayoutId id="2147483654" r:id="rId28"/>
    <p:sldLayoutId id="2147483687" r:id="rId2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Yer Tutucusu 12" descr="Mavi cam bina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49" y="2576761"/>
            <a:ext cx="4902029" cy="15215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-TR" sz="2000" dirty="0">
                <a:solidFill>
                  <a:schemeClr val="accent4"/>
                </a:solidFill>
              </a:rPr>
              <a:t>İlçe Milli Eğitim Müdürlüğü</a:t>
            </a:r>
            <a:br>
              <a:rPr lang="tr-TR" sz="2000" dirty="0">
                <a:solidFill>
                  <a:schemeClr val="accent4"/>
                </a:solidFill>
              </a:rPr>
            </a:br>
            <a:r>
              <a:rPr lang="tr-TR" sz="2000" dirty="0">
                <a:solidFill>
                  <a:schemeClr val="accent4"/>
                </a:solidFill>
              </a:rPr>
              <a:t>Halk Eğitimi Merkezi</a:t>
            </a:r>
            <a:br>
              <a:rPr lang="tr-TR" sz="2000" dirty="0"/>
            </a:br>
            <a:br>
              <a:rPr lang="tr-TR" sz="2000" dirty="0"/>
            </a:br>
            <a:r>
              <a:rPr lang="tr-TR" sz="2000" dirty="0"/>
              <a:t> </a:t>
            </a:r>
            <a:r>
              <a:rPr lang="tr-TR" sz="3200" dirty="0"/>
              <a:t>2024-2025</a:t>
            </a:r>
            <a:r>
              <a:rPr lang="tr-TR" sz="2800" dirty="0"/>
              <a:t> </a:t>
            </a:r>
            <a:r>
              <a:rPr lang="tr-TR" sz="2000" dirty="0"/>
              <a:t>EĞİTİM ÖĞRETİM YILI İLÇE HAYAT BOYU ÖĞRENME HALK EĞİTİMİ PLANLAMA VE İŞBİRLİĞİ KOMİSYON TOPLANTISI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3606" y="1202328"/>
            <a:ext cx="2896879" cy="1095396"/>
          </a:xfrm>
        </p:spPr>
        <p:txBody>
          <a:bodyPr rtlCol="0">
            <a:normAutofit fontScale="77500" lnSpcReduction="20000"/>
          </a:bodyPr>
          <a:lstStyle/>
          <a:p>
            <a:pPr algn="ctr" rtl="0"/>
            <a:r>
              <a:rPr lang="tr-TR" sz="2800" dirty="0"/>
              <a:t>T.C.</a:t>
            </a:r>
          </a:p>
          <a:p>
            <a:pPr algn="ctr" rtl="0"/>
            <a:r>
              <a:rPr lang="tr-TR" sz="2800" dirty="0"/>
              <a:t> NAZIMİYE KAYMAKAMLIĞI</a:t>
            </a:r>
          </a:p>
          <a:p>
            <a:pPr algn="ctr" rtl="0"/>
            <a:endParaRPr lang="tr-TR" sz="2800" dirty="0"/>
          </a:p>
          <a:p>
            <a:pPr algn="ctr" rtl="0"/>
            <a:endParaRPr lang="tr-TR" sz="2800" dirty="0"/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ctr" rtl="0"/>
            <a:r>
              <a:rPr lang="tr-TR" dirty="0"/>
              <a:t>Temmuz 2024</a:t>
            </a:r>
          </a:p>
        </p:txBody>
      </p:sp>
      <p:sp>
        <p:nvSpPr>
          <p:cNvPr id="6" name="Altıge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1" name="Altıge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sp>
        <p:nvSpPr>
          <p:cNvPr id="16" name="Altıge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sp>
        <p:nvSpPr>
          <p:cNvPr id="18" name="Altıge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sp>
        <p:nvSpPr>
          <p:cNvPr id="2" name="Altıge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4" descr="zaman çizelgesi SmartArt Grafiği&#10;">
            <a:extLst>
              <a:ext uri="{FF2B5EF4-FFF2-40B4-BE49-F238E27FC236}">
                <a16:creationId xmlns:a16="http://schemas.microsoft.com/office/drawing/2014/main" id="{8B379134-27A3-406A-9FAB-0D22DD3AB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568229"/>
              </p:ext>
            </p:extLst>
          </p:nvPr>
        </p:nvGraphicFramePr>
        <p:xfrm>
          <a:off x="996696" y="1581912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aşlık 1">
            <a:extLst>
              <a:ext uri="{FF2B5EF4-FFF2-40B4-BE49-F238E27FC236}">
                <a16:creationId xmlns:a16="http://schemas.microsoft.com/office/drawing/2014/main" id="{EB25ED48-69D7-4429-B9DE-6A7A8A4A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689952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sz="4000" dirty="0"/>
              <a:t>İş Birliği Yapılacak Kurum ve Kuruluşlar</a:t>
            </a:r>
          </a:p>
        </p:txBody>
      </p:sp>
    </p:spTree>
    <p:extLst>
      <p:ext uri="{BB962C8B-B14F-4D97-AF65-F5344CB8AC3E}">
        <p14:creationId xmlns:p14="http://schemas.microsoft.com/office/powerpoint/2010/main" val="320980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4" descr="zaman çizelgesi SmartArt Grafiği&#10;">
            <a:extLst>
              <a:ext uri="{FF2B5EF4-FFF2-40B4-BE49-F238E27FC236}">
                <a16:creationId xmlns:a16="http://schemas.microsoft.com/office/drawing/2014/main" id="{8B379134-27A3-406A-9FAB-0D22DD3AB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209851"/>
              </p:ext>
            </p:extLst>
          </p:nvPr>
        </p:nvGraphicFramePr>
        <p:xfrm>
          <a:off x="996696" y="1581912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aşlık 1">
            <a:extLst>
              <a:ext uri="{FF2B5EF4-FFF2-40B4-BE49-F238E27FC236}">
                <a16:creationId xmlns:a16="http://schemas.microsoft.com/office/drawing/2014/main" id="{EB25ED48-69D7-4429-B9DE-6A7A8A4A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689952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sz="4000" dirty="0"/>
              <a:t>İş Birliği Yapılacak Kurum ve Kuruluşlar</a:t>
            </a:r>
          </a:p>
        </p:txBody>
      </p:sp>
    </p:spTree>
    <p:extLst>
      <p:ext uri="{BB962C8B-B14F-4D97-AF65-F5344CB8AC3E}">
        <p14:creationId xmlns:p14="http://schemas.microsoft.com/office/powerpoint/2010/main" val="163152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tr-TR" dirty="0"/>
              <a:t>Mevcut(Aktif) Kurslar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96982E48-3FB5-4F2E-AE87-E5E083865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2673521"/>
            <a:ext cx="6842370" cy="1960623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tr-TR" dirty="0"/>
              <a:t>0-72 Ay Çocuk Gelişimi</a:t>
            </a:r>
          </a:p>
          <a:p>
            <a:pPr rtl="0"/>
            <a:r>
              <a:rPr lang="tr-TR" dirty="0"/>
              <a:t>Giysi Tadilatçısı</a:t>
            </a:r>
          </a:p>
          <a:p>
            <a:pPr rtl="0"/>
            <a:r>
              <a:rPr lang="tr-TR" dirty="0"/>
              <a:t>Ev Tekstili Ürünleri Hazırlama ( 2 kurs)</a:t>
            </a:r>
          </a:p>
          <a:p>
            <a:pPr rtl="0"/>
            <a:r>
              <a:rPr lang="tr-TR" dirty="0"/>
              <a:t>Fön Çekimi ( Ötelendi)</a:t>
            </a:r>
          </a:p>
          <a:p>
            <a:pPr rtl="0"/>
            <a:r>
              <a:rPr lang="tr-TR" dirty="0"/>
              <a:t>Yumurta Kabuğu İşleme ( Ötelendi)</a:t>
            </a:r>
          </a:p>
          <a:p>
            <a:pPr marL="0" indent="0" rtl="0">
              <a:buNone/>
            </a:pPr>
            <a:br>
              <a:rPr lang="tr-TR" dirty="0"/>
            </a:br>
            <a:endParaRPr lang="tr-TR" dirty="0"/>
          </a:p>
        </p:txBody>
      </p:sp>
      <p:pic>
        <p:nvPicPr>
          <p:cNvPr id="25" name="Resim Yer Tutucusu 4" descr="binanın yakından görünüşü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/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7721600" cy="830997"/>
          </a:xfrm>
        </p:spPr>
        <p:txBody>
          <a:bodyPr rtlCol="0"/>
          <a:lstStyle/>
          <a:p>
            <a:pPr rtl="0"/>
            <a:r>
              <a:rPr lang="tr-TR" sz="4000" dirty="0"/>
              <a:t>Mevcut ve Planlanan Kurslar</a:t>
            </a:r>
          </a:p>
          <a:p>
            <a:pPr rtl="0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00737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ltıgen 19">
            <a:extLst>
              <a:ext uri="{FF2B5EF4-FFF2-40B4-BE49-F238E27FC236}">
                <a16:creationId xmlns:a16="http://schemas.microsoft.com/office/drawing/2014/main" id="{184F3FD5-57F6-429C-8A79-BC3E161F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362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2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548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8DC04250-3EFF-4260-841A-83A3745A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960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70414E17-AF31-4773-9D9B-6F287966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558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9A460E96-6DE9-4695-B9AA-33D872B9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156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0" name="Altıgen 29">
            <a:extLst>
              <a:ext uri="{FF2B5EF4-FFF2-40B4-BE49-F238E27FC236}">
                <a16:creationId xmlns:a16="http://schemas.microsoft.com/office/drawing/2014/main" id="{73AA3A47-BB43-4280-BD7B-7095FEBB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54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2" name="Altıgen 31">
            <a:extLst>
              <a:ext uri="{FF2B5EF4-FFF2-40B4-BE49-F238E27FC236}">
                <a16:creationId xmlns:a16="http://schemas.microsoft.com/office/drawing/2014/main" id="{0D4AF445-4FAA-4F77-90FF-71B4790DF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7352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4" name="Altıgen 33">
            <a:extLst>
              <a:ext uri="{FF2B5EF4-FFF2-40B4-BE49-F238E27FC236}">
                <a16:creationId xmlns:a16="http://schemas.microsoft.com/office/drawing/2014/main" id="{5160F8B1-281B-40FE-913B-79806DCE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5950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8" name="Altıgen 37">
            <a:extLst>
              <a:ext uri="{FF2B5EF4-FFF2-40B4-BE49-F238E27FC236}">
                <a16:creationId xmlns:a16="http://schemas.microsoft.com/office/drawing/2014/main" id="{06F5B9A6-704C-47AE-B230-105F3122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744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0" name="Altıgen 39">
            <a:extLst>
              <a:ext uri="{FF2B5EF4-FFF2-40B4-BE49-F238E27FC236}">
                <a16:creationId xmlns:a16="http://schemas.microsoft.com/office/drawing/2014/main" id="{C9ADA53C-9ACF-479A-B6E8-7BB006F0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03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2" name="Altıgen 41">
            <a:extLst>
              <a:ext uri="{FF2B5EF4-FFF2-40B4-BE49-F238E27FC236}">
                <a16:creationId xmlns:a16="http://schemas.microsoft.com/office/drawing/2014/main" id="{4A4865DF-B1A5-4498-AB0B-F562ECEB9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89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 anchor="ctr">
            <a:normAutofit fontScale="90000"/>
          </a:bodyPr>
          <a:lstStyle/>
          <a:p>
            <a:pPr algn="ctr" rtl="0"/>
            <a:r>
              <a:rPr lang="tr" sz="4000" b="1" dirty="0">
                <a:solidFill>
                  <a:schemeClr val="tx1"/>
                </a:solidFill>
              </a:rPr>
              <a:t>Açılması Planlanan Kurslar</a:t>
            </a:r>
          </a:p>
        </p:txBody>
      </p:sp>
      <p:sp>
        <p:nvSpPr>
          <p:cNvPr id="76" name="Başlık 1">
            <a:extLst>
              <a:ext uri="{FF2B5EF4-FFF2-40B4-BE49-F238E27FC236}">
                <a16:creationId xmlns:a16="http://schemas.microsoft.com/office/drawing/2014/main" id="{EB84A30F-F3B0-42F4-8DF6-3D9E61AB0E01}"/>
              </a:ext>
            </a:extLst>
          </p:cNvPr>
          <p:cNvSpPr txBox="1">
            <a:spLocks/>
          </p:cNvSpPr>
          <p:nvPr/>
        </p:nvSpPr>
        <p:spPr>
          <a:xfrm>
            <a:off x="832935" y="1709111"/>
            <a:ext cx="1640633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Spor Alanı</a:t>
            </a:r>
          </a:p>
        </p:txBody>
      </p:sp>
      <p:sp>
        <p:nvSpPr>
          <p:cNvPr id="78" name="Başlık 1">
            <a:extLst>
              <a:ext uri="{FF2B5EF4-FFF2-40B4-BE49-F238E27FC236}">
                <a16:creationId xmlns:a16="http://schemas.microsoft.com/office/drawing/2014/main" id="{0BEEF0A5-2CB1-4246-A58F-DA45646140C6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220902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Müzik</a:t>
            </a:r>
          </a:p>
        </p:txBody>
      </p:sp>
      <p:sp>
        <p:nvSpPr>
          <p:cNvPr id="80" name="Başlık 1">
            <a:extLst>
              <a:ext uri="{FF2B5EF4-FFF2-40B4-BE49-F238E27FC236}">
                <a16:creationId xmlns:a16="http://schemas.microsoft.com/office/drawing/2014/main" id="{F7438FF9-EC22-4A3F-ADDB-34D6A1CA0020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231651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Okuma-Yazma</a:t>
            </a:r>
          </a:p>
        </p:txBody>
      </p:sp>
      <p:sp>
        <p:nvSpPr>
          <p:cNvPr id="82" name="Başlık 1">
            <a:extLst>
              <a:ext uri="{FF2B5EF4-FFF2-40B4-BE49-F238E27FC236}">
                <a16:creationId xmlns:a16="http://schemas.microsoft.com/office/drawing/2014/main" id="{6063F1E3-11C4-4E56-B839-26CD88F2ACF7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226728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Gıda Teknolojisi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04CA3F56-6B4F-4DFF-B133-DBA85DE6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49" y="2578060"/>
            <a:ext cx="250694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1" name="Dikdörtgen 90">
            <a:extLst>
              <a:ext uri="{FF2B5EF4-FFF2-40B4-BE49-F238E27FC236}">
                <a16:creationId xmlns:a16="http://schemas.microsoft.com/office/drawing/2014/main" id="{C156482F-4317-491F-AFBA-E1AC4F3E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4200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5" name="Dikdörtgen 94">
            <a:extLst>
              <a:ext uri="{FF2B5EF4-FFF2-40B4-BE49-F238E27FC236}">
                <a16:creationId xmlns:a16="http://schemas.microsoft.com/office/drawing/2014/main" id="{C4F6EFBC-D760-468D-9BF7-FAAD40B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051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9" name="Dikdörtgen 98">
            <a:extLst>
              <a:ext uri="{FF2B5EF4-FFF2-40B4-BE49-F238E27FC236}">
                <a16:creationId xmlns:a16="http://schemas.microsoft.com/office/drawing/2014/main" id="{3A80BA8B-9E64-46F6-BB41-F59F1B3E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692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C9097234-38E0-4114-A29F-508805824B65}"/>
              </a:ext>
            </a:extLst>
          </p:cNvPr>
          <p:cNvSpPr txBox="1"/>
          <p:nvPr/>
        </p:nvSpPr>
        <p:spPr>
          <a:xfrm>
            <a:off x="928450" y="2942492"/>
            <a:ext cx="2361067" cy="2567354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Basketbol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Masa Tenisi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Satranç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Voleybol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en-US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89E278-8976-4219-B8E5-16D2E65CD0E0}"/>
              </a:ext>
            </a:extLst>
          </p:cNvPr>
          <p:cNvSpPr txBox="1"/>
          <p:nvPr/>
        </p:nvSpPr>
        <p:spPr>
          <a:xfrm>
            <a:off x="3574160" y="2919046"/>
            <a:ext cx="2348338" cy="222984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Bağlama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Drama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Semah Eğitimi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Yöresel Halk Oyunları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Klasik Gitar</a:t>
            </a:r>
            <a:endParaRPr lang="en-US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E60F69B-8088-4A76-862A-5DC3B7B099A1}"/>
              </a:ext>
            </a:extLst>
          </p:cNvPr>
          <p:cNvSpPr txBox="1"/>
          <p:nvPr/>
        </p:nvSpPr>
        <p:spPr>
          <a:xfrm>
            <a:off x="6299951" y="2942492"/>
            <a:ext cx="2453268" cy="2661139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I.Kademe Seviye Tespit Sınavı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" b="1" dirty="0">
                <a:cs typeface="Biome Light" panose="020B0303030204020804" pitchFamily="34" charset="0"/>
              </a:rPr>
              <a:t>II.Kademe Seviye Tespit Sınavı</a:t>
            </a: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Okuma-Yazma II. Kademe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Temel Düzey Okuma Yazma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4673B4-C0B9-43A0-B642-C8D78A87A514}"/>
              </a:ext>
            </a:extLst>
          </p:cNvPr>
          <p:cNvSpPr txBox="1"/>
          <p:nvPr/>
        </p:nvSpPr>
        <p:spPr>
          <a:xfrm>
            <a:off x="9015047" y="2977662"/>
            <a:ext cx="2426676" cy="246184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Süt Hijyeni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İşletmelerde Hijyen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Yöresel Gıda Ürünleri Yapımı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Peynir Üretimi</a:t>
            </a:r>
          </a:p>
        </p:txBody>
      </p:sp>
      <p:sp>
        <p:nvSpPr>
          <p:cNvPr id="27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8948" y="2289555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96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ltıgen 19">
            <a:extLst>
              <a:ext uri="{FF2B5EF4-FFF2-40B4-BE49-F238E27FC236}">
                <a16:creationId xmlns:a16="http://schemas.microsoft.com/office/drawing/2014/main" id="{184F3FD5-57F6-429C-8A79-BC3E161F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362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2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548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8DC04250-3EFF-4260-841A-83A3745A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960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70414E17-AF31-4773-9D9B-6F287966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558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9A460E96-6DE9-4695-B9AA-33D872B9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156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0" name="Altıgen 29">
            <a:extLst>
              <a:ext uri="{FF2B5EF4-FFF2-40B4-BE49-F238E27FC236}">
                <a16:creationId xmlns:a16="http://schemas.microsoft.com/office/drawing/2014/main" id="{73AA3A47-BB43-4280-BD7B-7095FEBB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54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2" name="Altıgen 31">
            <a:extLst>
              <a:ext uri="{FF2B5EF4-FFF2-40B4-BE49-F238E27FC236}">
                <a16:creationId xmlns:a16="http://schemas.microsoft.com/office/drawing/2014/main" id="{0D4AF445-4FAA-4F77-90FF-71B4790DF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7352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4" name="Altıgen 33">
            <a:extLst>
              <a:ext uri="{FF2B5EF4-FFF2-40B4-BE49-F238E27FC236}">
                <a16:creationId xmlns:a16="http://schemas.microsoft.com/office/drawing/2014/main" id="{5160F8B1-281B-40FE-913B-79806DCE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5950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8" name="Altıgen 37">
            <a:extLst>
              <a:ext uri="{FF2B5EF4-FFF2-40B4-BE49-F238E27FC236}">
                <a16:creationId xmlns:a16="http://schemas.microsoft.com/office/drawing/2014/main" id="{06F5B9A6-704C-47AE-B230-105F3122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744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0" name="Altıgen 39">
            <a:extLst>
              <a:ext uri="{FF2B5EF4-FFF2-40B4-BE49-F238E27FC236}">
                <a16:creationId xmlns:a16="http://schemas.microsoft.com/office/drawing/2014/main" id="{C9ADA53C-9ACF-479A-B6E8-7BB006F0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03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2" name="Altıgen 41">
            <a:extLst>
              <a:ext uri="{FF2B5EF4-FFF2-40B4-BE49-F238E27FC236}">
                <a16:creationId xmlns:a16="http://schemas.microsoft.com/office/drawing/2014/main" id="{4A4865DF-B1A5-4498-AB0B-F562ECEB9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89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00" y="675777"/>
            <a:ext cx="11340000" cy="700114"/>
          </a:xfrm>
          <a:prstGeom prst="rect">
            <a:avLst/>
          </a:prstGeom>
        </p:spPr>
        <p:txBody>
          <a:bodyPr rtlCol="0" anchor="ctr">
            <a:normAutofit fontScale="90000"/>
          </a:bodyPr>
          <a:lstStyle/>
          <a:p>
            <a:pPr algn="ctr" rtl="0"/>
            <a:r>
              <a:rPr lang="tr" sz="4000" b="1" dirty="0">
                <a:solidFill>
                  <a:schemeClr val="tx1"/>
                </a:solidFill>
              </a:rPr>
              <a:t>Açılması Planlanan Kurslar</a:t>
            </a:r>
          </a:p>
        </p:txBody>
      </p:sp>
      <p:sp>
        <p:nvSpPr>
          <p:cNvPr id="76" name="Başlık 1">
            <a:extLst>
              <a:ext uri="{FF2B5EF4-FFF2-40B4-BE49-F238E27FC236}">
                <a16:creationId xmlns:a16="http://schemas.microsoft.com/office/drawing/2014/main" id="{EB84A30F-F3B0-42F4-8DF6-3D9E61AB0E01}"/>
              </a:ext>
            </a:extLst>
          </p:cNvPr>
          <p:cNvSpPr txBox="1">
            <a:spLocks/>
          </p:cNvSpPr>
          <p:nvPr/>
        </p:nvSpPr>
        <p:spPr>
          <a:xfrm>
            <a:off x="832935" y="1709111"/>
            <a:ext cx="235574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Kişisel Gelişim ve Eğitim Alanı</a:t>
            </a:r>
          </a:p>
        </p:txBody>
      </p:sp>
      <p:sp>
        <p:nvSpPr>
          <p:cNvPr id="78" name="Başlık 1">
            <a:extLst>
              <a:ext uri="{FF2B5EF4-FFF2-40B4-BE49-F238E27FC236}">
                <a16:creationId xmlns:a16="http://schemas.microsoft.com/office/drawing/2014/main" id="{0BEEF0A5-2CB1-4246-A58F-DA45646140C6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220902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Tarım Teknolojisi</a:t>
            </a:r>
          </a:p>
        </p:txBody>
      </p:sp>
      <p:sp>
        <p:nvSpPr>
          <p:cNvPr id="80" name="Başlık 1">
            <a:extLst>
              <a:ext uri="{FF2B5EF4-FFF2-40B4-BE49-F238E27FC236}">
                <a16:creationId xmlns:a16="http://schemas.microsoft.com/office/drawing/2014/main" id="{F7438FF9-EC22-4A3F-ADDB-34D6A1CA0020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231651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Hayvan Yetiştiriciliği</a:t>
            </a:r>
          </a:p>
        </p:txBody>
      </p:sp>
      <p:sp>
        <p:nvSpPr>
          <p:cNvPr id="82" name="Başlık 1">
            <a:extLst>
              <a:ext uri="{FF2B5EF4-FFF2-40B4-BE49-F238E27FC236}">
                <a16:creationId xmlns:a16="http://schemas.microsoft.com/office/drawing/2014/main" id="{6063F1E3-11C4-4E56-B839-26CD88F2ACF7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226728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El Sanatları 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04CA3F56-6B4F-4DFF-B133-DBA85DE6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49" y="2578060"/>
            <a:ext cx="250694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1" name="Dikdörtgen 90">
            <a:extLst>
              <a:ext uri="{FF2B5EF4-FFF2-40B4-BE49-F238E27FC236}">
                <a16:creationId xmlns:a16="http://schemas.microsoft.com/office/drawing/2014/main" id="{C156482F-4317-491F-AFBA-E1AC4F3E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4200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5" name="Dikdörtgen 94">
            <a:extLst>
              <a:ext uri="{FF2B5EF4-FFF2-40B4-BE49-F238E27FC236}">
                <a16:creationId xmlns:a16="http://schemas.microsoft.com/office/drawing/2014/main" id="{C4F6EFBC-D760-468D-9BF7-FAAD40B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051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9" name="Dikdörtgen 98">
            <a:extLst>
              <a:ext uri="{FF2B5EF4-FFF2-40B4-BE49-F238E27FC236}">
                <a16:creationId xmlns:a16="http://schemas.microsoft.com/office/drawing/2014/main" id="{3A80BA8B-9E64-46F6-BB41-F59F1B3E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692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C9097234-38E0-4114-A29F-508805824B65}"/>
              </a:ext>
            </a:extLst>
          </p:cNvPr>
          <p:cNvSpPr txBox="1"/>
          <p:nvPr/>
        </p:nvSpPr>
        <p:spPr>
          <a:xfrm>
            <a:off x="797169" y="2942491"/>
            <a:ext cx="2492349" cy="3334022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Matematiksel Yetkinlik Ve Fen Ve Teknolojideki Temel Yeterlilikler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Anadilde İletişim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İş Hayatında İletişim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Çevre Koruma Bilinci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89E278-8976-4219-B8E5-16D2E65CD0E0}"/>
              </a:ext>
            </a:extLst>
          </p:cNvPr>
          <p:cNvSpPr txBox="1"/>
          <p:nvPr/>
        </p:nvSpPr>
        <p:spPr>
          <a:xfrm>
            <a:off x="3574160" y="2919046"/>
            <a:ext cx="2348338" cy="264941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Fidan Üretimi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-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Mantar Yetiştiriciliği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Meyve Ağaçlarında Aşılama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Sebze Fidesi Üretimi</a:t>
            </a:r>
            <a:endParaRPr lang="en-US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E60F69B-8088-4A76-862A-5DC3B7B099A1}"/>
              </a:ext>
            </a:extLst>
          </p:cNvPr>
          <p:cNvSpPr txBox="1"/>
          <p:nvPr/>
        </p:nvSpPr>
        <p:spPr>
          <a:xfrm>
            <a:off x="6299951" y="2942492"/>
            <a:ext cx="2453268" cy="3239731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Arıcılık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Sürü Yöneticiliği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Süt Sığırı Yetiştiricisi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Arı Sütü Üretimi ve Ana Arı Yetiştiriciliği</a:t>
            </a:r>
            <a:r>
              <a:rPr lang="tr" b="1" dirty="0">
                <a:cs typeface="Biome Light" panose="020B0303030204020804" pitchFamily="34" charset="0"/>
              </a:rPr>
              <a:t>ı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4673B4-C0B9-43A0-B642-C8D78A87A514}"/>
              </a:ext>
            </a:extLst>
          </p:cNvPr>
          <p:cNvSpPr txBox="1"/>
          <p:nvPr/>
        </p:nvSpPr>
        <p:spPr>
          <a:xfrm>
            <a:off x="8968154" y="2907323"/>
            <a:ext cx="2516588" cy="3141052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Yöresel Kilim Dokuma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Cicim Dokuma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Şiş ve Tığ Örücülüğü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Dekoratif Ev Aksesuarları Hazırlama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İğne Oyası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Yüzey Süsleme</a:t>
            </a:r>
          </a:p>
        </p:txBody>
      </p:sp>
      <p:sp>
        <p:nvSpPr>
          <p:cNvPr id="27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8948" y="2289555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96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ltıgen 19">
            <a:extLst>
              <a:ext uri="{FF2B5EF4-FFF2-40B4-BE49-F238E27FC236}">
                <a16:creationId xmlns:a16="http://schemas.microsoft.com/office/drawing/2014/main" id="{184F3FD5-57F6-429C-8A79-BC3E161F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362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2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548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8DC04250-3EFF-4260-841A-83A3745A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960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70414E17-AF31-4773-9D9B-6F287966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558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9A460E96-6DE9-4695-B9AA-33D872B9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156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0" name="Altıgen 29">
            <a:extLst>
              <a:ext uri="{FF2B5EF4-FFF2-40B4-BE49-F238E27FC236}">
                <a16:creationId xmlns:a16="http://schemas.microsoft.com/office/drawing/2014/main" id="{73AA3A47-BB43-4280-BD7B-7095FEBB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54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2" name="Altıgen 31">
            <a:extLst>
              <a:ext uri="{FF2B5EF4-FFF2-40B4-BE49-F238E27FC236}">
                <a16:creationId xmlns:a16="http://schemas.microsoft.com/office/drawing/2014/main" id="{0D4AF445-4FAA-4F77-90FF-71B4790DF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7352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4" name="Altıgen 33">
            <a:extLst>
              <a:ext uri="{FF2B5EF4-FFF2-40B4-BE49-F238E27FC236}">
                <a16:creationId xmlns:a16="http://schemas.microsoft.com/office/drawing/2014/main" id="{5160F8B1-281B-40FE-913B-79806DCE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5950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8" name="Altıgen 37">
            <a:extLst>
              <a:ext uri="{FF2B5EF4-FFF2-40B4-BE49-F238E27FC236}">
                <a16:creationId xmlns:a16="http://schemas.microsoft.com/office/drawing/2014/main" id="{06F5B9A6-704C-47AE-B230-105F3122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744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0" name="Altıgen 39">
            <a:extLst>
              <a:ext uri="{FF2B5EF4-FFF2-40B4-BE49-F238E27FC236}">
                <a16:creationId xmlns:a16="http://schemas.microsoft.com/office/drawing/2014/main" id="{C9ADA53C-9ACF-479A-B6E8-7BB006F0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03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2" name="Altıgen 41">
            <a:extLst>
              <a:ext uri="{FF2B5EF4-FFF2-40B4-BE49-F238E27FC236}">
                <a16:creationId xmlns:a16="http://schemas.microsoft.com/office/drawing/2014/main" id="{4A4865DF-B1A5-4498-AB0B-F562ECEB9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89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00" y="675777"/>
            <a:ext cx="11340000" cy="700114"/>
          </a:xfrm>
          <a:prstGeom prst="rect">
            <a:avLst/>
          </a:prstGeom>
        </p:spPr>
        <p:txBody>
          <a:bodyPr rtlCol="0" anchor="ctr">
            <a:normAutofit fontScale="90000"/>
          </a:bodyPr>
          <a:lstStyle/>
          <a:p>
            <a:pPr algn="ctr" rtl="0"/>
            <a:r>
              <a:rPr lang="tr" sz="4000" b="1" dirty="0">
                <a:solidFill>
                  <a:schemeClr val="tx1"/>
                </a:solidFill>
              </a:rPr>
              <a:t>Açılması Planlanan Kurslar</a:t>
            </a:r>
          </a:p>
        </p:txBody>
      </p:sp>
      <p:sp>
        <p:nvSpPr>
          <p:cNvPr id="76" name="Başlık 1">
            <a:extLst>
              <a:ext uri="{FF2B5EF4-FFF2-40B4-BE49-F238E27FC236}">
                <a16:creationId xmlns:a16="http://schemas.microsoft.com/office/drawing/2014/main" id="{EB84A30F-F3B0-42F4-8DF6-3D9E61AB0E01}"/>
              </a:ext>
            </a:extLst>
          </p:cNvPr>
          <p:cNvSpPr txBox="1">
            <a:spLocks/>
          </p:cNvSpPr>
          <p:nvPr/>
        </p:nvSpPr>
        <p:spPr>
          <a:xfrm>
            <a:off x="832935" y="1709111"/>
            <a:ext cx="235574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-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Y</a:t>
            </a:r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iyecek İçecek Hizmetleri</a:t>
            </a:r>
          </a:p>
        </p:txBody>
      </p:sp>
      <p:sp>
        <p:nvSpPr>
          <p:cNvPr id="78" name="Başlık 1">
            <a:extLst>
              <a:ext uri="{FF2B5EF4-FFF2-40B4-BE49-F238E27FC236}">
                <a16:creationId xmlns:a16="http://schemas.microsoft.com/office/drawing/2014/main" id="{0BEEF0A5-2CB1-4246-A58F-DA45646140C6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220902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Ahşap Teknolojisi</a:t>
            </a:r>
          </a:p>
        </p:txBody>
      </p:sp>
      <p:sp>
        <p:nvSpPr>
          <p:cNvPr id="80" name="Başlık 1">
            <a:extLst>
              <a:ext uri="{FF2B5EF4-FFF2-40B4-BE49-F238E27FC236}">
                <a16:creationId xmlns:a16="http://schemas.microsoft.com/office/drawing/2014/main" id="{F7438FF9-EC22-4A3F-ADDB-34D6A1CA0020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231651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Giyim Üretim Teknolojisi</a:t>
            </a:r>
          </a:p>
        </p:txBody>
      </p:sp>
      <p:sp>
        <p:nvSpPr>
          <p:cNvPr id="82" name="Başlık 1">
            <a:extLst>
              <a:ext uri="{FF2B5EF4-FFF2-40B4-BE49-F238E27FC236}">
                <a16:creationId xmlns:a16="http://schemas.microsoft.com/office/drawing/2014/main" id="{6063F1E3-11C4-4E56-B839-26CD88F2ACF7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226728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Teksti Teknolojisi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04CA3F56-6B4F-4DFF-B133-DBA85DE6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49" y="2578060"/>
            <a:ext cx="250694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1" name="Dikdörtgen 90">
            <a:extLst>
              <a:ext uri="{FF2B5EF4-FFF2-40B4-BE49-F238E27FC236}">
                <a16:creationId xmlns:a16="http://schemas.microsoft.com/office/drawing/2014/main" id="{C156482F-4317-491F-AFBA-E1AC4F3E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4200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5" name="Dikdörtgen 94">
            <a:extLst>
              <a:ext uri="{FF2B5EF4-FFF2-40B4-BE49-F238E27FC236}">
                <a16:creationId xmlns:a16="http://schemas.microsoft.com/office/drawing/2014/main" id="{C4F6EFBC-D760-468D-9BF7-FAAD40B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051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9" name="Dikdörtgen 98">
            <a:extLst>
              <a:ext uri="{FF2B5EF4-FFF2-40B4-BE49-F238E27FC236}">
                <a16:creationId xmlns:a16="http://schemas.microsoft.com/office/drawing/2014/main" id="{3A80BA8B-9E64-46F6-BB41-F59F1B3E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692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C9097234-38E0-4114-A29F-508805824B65}"/>
              </a:ext>
            </a:extLst>
          </p:cNvPr>
          <p:cNvSpPr txBox="1"/>
          <p:nvPr/>
        </p:nvSpPr>
        <p:spPr>
          <a:xfrm>
            <a:off x="797169" y="2942492"/>
            <a:ext cx="2492349" cy="254390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Aşçı Çırağı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Aşçı Yardımcısı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Gaziantep Mutfağı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Muhallebici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Mutfak Elemanı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Pasta Yapımı ve Sunumu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89E278-8976-4219-B8E5-16D2E65CD0E0}"/>
              </a:ext>
            </a:extLst>
          </p:cNvPr>
          <p:cNvSpPr txBox="1"/>
          <p:nvPr/>
        </p:nvSpPr>
        <p:spPr>
          <a:xfrm>
            <a:off x="3574160" y="2919046"/>
            <a:ext cx="2348338" cy="264941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Ahşap CNC Makine operatörü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Ahşap Doğrama CNC Operatörü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Ahşap Hediyelik Eşya Yapımı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Ahşap İskelet CNC Operatörü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-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-TR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E60F69B-8088-4A76-862A-5DC3B7B099A1}"/>
              </a:ext>
            </a:extLst>
          </p:cNvPr>
          <p:cNvSpPr txBox="1"/>
          <p:nvPr/>
        </p:nvSpPr>
        <p:spPr>
          <a:xfrm>
            <a:off x="6299951" y="2942492"/>
            <a:ext cx="2453268" cy="2661139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rtl="0"/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Giysi Tadilatcısı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cs typeface="Biome Light" panose="020B0303030204020804" pitchFamily="34" charset="0"/>
              </a:rPr>
              <a:t>Giyim Aksesuarları Dikimi (Şal Etol-Şapka-Çanta)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cs typeface="Biome Light" panose="020B0303030204020804" pitchFamily="34" charset="0"/>
              </a:rPr>
              <a:t>Düz Dikiş Makineci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cs typeface="Biome Light" panose="020B0303030204020804" pitchFamily="34" charset="0"/>
              </a:rPr>
              <a:t>Kadın Dış Giysileri Dikimi</a:t>
            </a:r>
            <a:endParaRPr lang="tr" b="1" dirty="0"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4673B4-C0B9-43A0-B642-C8D78A87A514}"/>
              </a:ext>
            </a:extLst>
          </p:cNvPr>
          <p:cNvSpPr txBox="1"/>
          <p:nvPr/>
        </p:nvSpPr>
        <p:spPr>
          <a:xfrm>
            <a:off x="8968154" y="2907323"/>
            <a:ext cx="2497015" cy="2684585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Trikotaj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Triko Konfeksiyoncu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Yuvarlak Örme Makineci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27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8948" y="2289555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96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ltıgen 19">
            <a:extLst>
              <a:ext uri="{FF2B5EF4-FFF2-40B4-BE49-F238E27FC236}">
                <a16:creationId xmlns:a16="http://schemas.microsoft.com/office/drawing/2014/main" id="{184F3FD5-57F6-429C-8A79-BC3E161F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362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2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548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8DC04250-3EFF-4260-841A-83A3745A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960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70414E17-AF31-4773-9D9B-6F287966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558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9A460E96-6DE9-4695-B9AA-33D872B9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156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0" name="Altıgen 29">
            <a:extLst>
              <a:ext uri="{FF2B5EF4-FFF2-40B4-BE49-F238E27FC236}">
                <a16:creationId xmlns:a16="http://schemas.microsoft.com/office/drawing/2014/main" id="{73AA3A47-BB43-4280-BD7B-7095FEBB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54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2" name="Altıgen 31">
            <a:extLst>
              <a:ext uri="{FF2B5EF4-FFF2-40B4-BE49-F238E27FC236}">
                <a16:creationId xmlns:a16="http://schemas.microsoft.com/office/drawing/2014/main" id="{0D4AF445-4FAA-4F77-90FF-71B4790DF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7352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4" name="Altıgen 33">
            <a:extLst>
              <a:ext uri="{FF2B5EF4-FFF2-40B4-BE49-F238E27FC236}">
                <a16:creationId xmlns:a16="http://schemas.microsoft.com/office/drawing/2014/main" id="{5160F8B1-281B-40FE-913B-79806DCE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5950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8" name="Altıgen 37">
            <a:extLst>
              <a:ext uri="{FF2B5EF4-FFF2-40B4-BE49-F238E27FC236}">
                <a16:creationId xmlns:a16="http://schemas.microsoft.com/office/drawing/2014/main" id="{06F5B9A6-704C-47AE-B230-105F3122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744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0" name="Altıgen 39">
            <a:extLst>
              <a:ext uri="{FF2B5EF4-FFF2-40B4-BE49-F238E27FC236}">
                <a16:creationId xmlns:a16="http://schemas.microsoft.com/office/drawing/2014/main" id="{C9ADA53C-9ACF-479A-B6E8-7BB006F0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03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2" name="Altıgen 41">
            <a:extLst>
              <a:ext uri="{FF2B5EF4-FFF2-40B4-BE49-F238E27FC236}">
                <a16:creationId xmlns:a16="http://schemas.microsoft.com/office/drawing/2014/main" id="{4A4865DF-B1A5-4498-AB0B-F562ECEB9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89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00" y="675777"/>
            <a:ext cx="11340000" cy="700114"/>
          </a:xfrm>
          <a:prstGeom prst="rect">
            <a:avLst/>
          </a:prstGeom>
        </p:spPr>
        <p:txBody>
          <a:bodyPr rtlCol="0" anchor="ctr">
            <a:normAutofit fontScale="90000"/>
          </a:bodyPr>
          <a:lstStyle/>
          <a:p>
            <a:pPr algn="ctr" rtl="0"/>
            <a:r>
              <a:rPr lang="tr" sz="4000" b="1" dirty="0">
                <a:solidFill>
                  <a:schemeClr val="tx1"/>
                </a:solidFill>
              </a:rPr>
              <a:t>Açılması Planlanan Kurslar</a:t>
            </a:r>
          </a:p>
        </p:txBody>
      </p:sp>
      <p:sp>
        <p:nvSpPr>
          <p:cNvPr id="76" name="Başlık 1">
            <a:extLst>
              <a:ext uri="{FF2B5EF4-FFF2-40B4-BE49-F238E27FC236}">
                <a16:creationId xmlns:a16="http://schemas.microsoft.com/office/drawing/2014/main" id="{EB84A30F-F3B0-42F4-8DF6-3D9E61AB0E01}"/>
              </a:ext>
            </a:extLst>
          </p:cNvPr>
          <p:cNvSpPr txBox="1">
            <a:spLocks/>
          </p:cNvSpPr>
          <p:nvPr/>
        </p:nvSpPr>
        <p:spPr>
          <a:xfrm>
            <a:off x="832935" y="1709111"/>
            <a:ext cx="235574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-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Güzellik ve Saç Bakım Hizmetleri</a:t>
            </a:r>
            <a:endParaRPr lang="tr" sz="2400" b="1" dirty="0">
              <a:solidFill>
                <a:schemeClr val="accent4"/>
              </a:solidFill>
              <a:cs typeface="Biome Light" panose="020B0303030204020804" pitchFamily="34" charset="0"/>
            </a:endParaRPr>
          </a:p>
        </p:txBody>
      </p:sp>
      <p:sp>
        <p:nvSpPr>
          <p:cNvPr id="78" name="Başlık 1">
            <a:extLst>
              <a:ext uri="{FF2B5EF4-FFF2-40B4-BE49-F238E27FC236}">
                <a16:creationId xmlns:a16="http://schemas.microsoft.com/office/drawing/2014/main" id="{0BEEF0A5-2CB1-4246-A58F-DA45646140C6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220902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Hasta ve Yaşlı Hizmetleri</a:t>
            </a:r>
          </a:p>
        </p:txBody>
      </p:sp>
      <p:sp>
        <p:nvSpPr>
          <p:cNvPr id="80" name="Başlık 1">
            <a:extLst>
              <a:ext uri="{FF2B5EF4-FFF2-40B4-BE49-F238E27FC236}">
                <a16:creationId xmlns:a16="http://schemas.microsoft.com/office/drawing/2014/main" id="{F7438FF9-EC22-4A3F-ADDB-34D6A1CA0020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231651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Sağlık</a:t>
            </a:r>
          </a:p>
        </p:txBody>
      </p:sp>
      <p:sp>
        <p:nvSpPr>
          <p:cNvPr id="82" name="Başlık 1">
            <a:extLst>
              <a:ext uri="{FF2B5EF4-FFF2-40B4-BE49-F238E27FC236}">
                <a16:creationId xmlns:a16="http://schemas.microsoft.com/office/drawing/2014/main" id="{6063F1E3-11C4-4E56-B839-26CD88F2ACF7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226728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Tesisat Teknolojisi ve İklimlendirme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04CA3F56-6B4F-4DFF-B133-DBA85DE6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49" y="2578060"/>
            <a:ext cx="250694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1" name="Dikdörtgen 90">
            <a:extLst>
              <a:ext uri="{FF2B5EF4-FFF2-40B4-BE49-F238E27FC236}">
                <a16:creationId xmlns:a16="http://schemas.microsoft.com/office/drawing/2014/main" id="{C156482F-4317-491F-AFBA-E1AC4F3E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4200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5" name="Dikdörtgen 94">
            <a:extLst>
              <a:ext uri="{FF2B5EF4-FFF2-40B4-BE49-F238E27FC236}">
                <a16:creationId xmlns:a16="http://schemas.microsoft.com/office/drawing/2014/main" id="{C4F6EFBC-D760-468D-9BF7-FAAD40B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051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9" name="Dikdörtgen 98">
            <a:extLst>
              <a:ext uri="{FF2B5EF4-FFF2-40B4-BE49-F238E27FC236}">
                <a16:creationId xmlns:a16="http://schemas.microsoft.com/office/drawing/2014/main" id="{3A80BA8B-9E64-46F6-BB41-F59F1B3E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692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C9097234-38E0-4114-A29F-508805824B65}"/>
              </a:ext>
            </a:extLst>
          </p:cNvPr>
          <p:cNvSpPr txBox="1"/>
          <p:nvPr/>
        </p:nvSpPr>
        <p:spPr>
          <a:xfrm>
            <a:off x="797169" y="2942492"/>
            <a:ext cx="2492349" cy="254390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Saç Bakımı ve Yapımı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Fön Çekimi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Saç Renklendirme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Saça Geçici Ve Kalıcı Şekil Verme Teknikleri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89E278-8976-4219-B8E5-16D2E65CD0E0}"/>
              </a:ext>
            </a:extLst>
          </p:cNvPr>
          <p:cNvSpPr txBox="1"/>
          <p:nvPr/>
        </p:nvSpPr>
        <p:spPr>
          <a:xfrm>
            <a:off x="3574160" y="2919046"/>
            <a:ext cx="2348338" cy="264941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Öz Bakıma Destek Elemanı Eğitimi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Hasta ve Yaşlı Öz Bakımına Destek Olacakların Eğitimi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Evlerde Yardımcı Personel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E60F69B-8088-4A76-862A-5DC3B7B099A1}"/>
              </a:ext>
            </a:extLst>
          </p:cNvPr>
          <p:cNvSpPr txBox="1"/>
          <p:nvPr/>
        </p:nvSpPr>
        <p:spPr>
          <a:xfrm>
            <a:off x="6299950" y="2942492"/>
            <a:ext cx="2669859" cy="359147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rtl="0"/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cs typeface="Biome Light" panose="020B0303030204020804" pitchFamily="34" charset="0"/>
              </a:rPr>
              <a:t>İlk Yardım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cs typeface="Biome Light" panose="020B0303030204020804" pitchFamily="34" charset="0"/>
              </a:rPr>
              <a:t>İlk Yardım Eğitimi Sertifika Güncelleme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cs typeface="Biome Light" panose="020B0303030204020804" pitchFamily="34" charset="0"/>
              </a:rPr>
              <a:t>işletmelerde Hijyen </a:t>
            </a:r>
            <a:endParaRPr lang="tr" b="1" dirty="0"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4673B4-C0B9-43A0-B642-C8D78A87A514}"/>
              </a:ext>
            </a:extLst>
          </p:cNvPr>
          <p:cNvSpPr txBox="1"/>
          <p:nvPr/>
        </p:nvSpPr>
        <p:spPr>
          <a:xfrm>
            <a:off x="8968154" y="2907323"/>
            <a:ext cx="2497015" cy="2684585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Katı Yakıtlı Kalorifer Ateşçisi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Sıvı Yakıtlı Ve Doğalgaz Yakıtlı Kalorifer Ateşçisi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Kaloriferci	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27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8948" y="2289555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96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ltıgen 19">
            <a:extLst>
              <a:ext uri="{FF2B5EF4-FFF2-40B4-BE49-F238E27FC236}">
                <a16:creationId xmlns:a16="http://schemas.microsoft.com/office/drawing/2014/main" id="{184F3FD5-57F6-429C-8A79-BC3E161F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362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2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548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8DC04250-3EFF-4260-841A-83A3745A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960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70414E17-AF31-4773-9D9B-6F287966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558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9A460E96-6DE9-4695-B9AA-33D872B9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156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0" name="Altıgen 29">
            <a:extLst>
              <a:ext uri="{FF2B5EF4-FFF2-40B4-BE49-F238E27FC236}">
                <a16:creationId xmlns:a16="http://schemas.microsoft.com/office/drawing/2014/main" id="{73AA3A47-BB43-4280-BD7B-7095FEBB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54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2" name="Altıgen 31">
            <a:extLst>
              <a:ext uri="{FF2B5EF4-FFF2-40B4-BE49-F238E27FC236}">
                <a16:creationId xmlns:a16="http://schemas.microsoft.com/office/drawing/2014/main" id="{0D4AF445-4FAA-4F77-90FF-71B4790DF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7352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4" name="Altıgen 33">
            <a:extLst>
              <a:ext uri="{FF2B5EF4-FFF2-40B4-BE49-F238E27FC236}">
                <a16:creationId xmlns:a16="http://schemas.microsoft.com/office/drawing/2014/main" id="{5160F8B1-281B-40FE-913B-79806DCE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5950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8" name="Altıgen 37">
            <a:extLst>
              <a:ext uri="{FF2B5EF4-FFF2-40B4-BE49-F238E27FC236}">
                <a16:creationId xmlns:a16="http://schemas.microsoft.com/office/drawing/2014/main" id="{06F5B9A6-704C-47AE-B230-105F3122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744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0" name="Altıgen 39">
            <a:extLst>
              <a:ext uri="{FF2B5EF4-FFF2-40B4-BE49-F238E27FC236}">
                <a16:creationId xmlns:a16="http://schemas.microsoft.com/office/drawing/2014/main" id="{C9ADA53C-9ACF-479A-B6E8-7BB006F0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03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2" name="Altıgen 41">
            <a:extLst>
              <a:ext uri="{FF2B5EF4-FFF2-40B4-BE49-F238E27FC236}">
                <a16:creationId xmlns:a16="http://schemas.microsoft.com/office/drawing/2014/main" id="{4A4865DF-B1A5-4498-AB0B-F562ECEB9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89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00" y="675777"/>
            <a:ext cx="11340000" cy="700114"/>
          </a:xfrm>
          <a:prstGeom prst="rect">
            <a:avLst/>
          </a:prstGeom>
        </p:spPr>
        <p:txBody>
          <a:bodyPr rtlCol="0" anchor="ctr">
            <a:normAutofit fontScale="90000"/>
          </a:bodyPr>
          <a:lstStyle/>
          <a:p>
            <a:pPr algn="ctr" rtl="0"/>
            <a:r>
              <a:rPr lang="tr" sz="4000" b="1" dirty="0">
                <a:solidFill>
                  <a:schemeClr val="tx1"/>
                </a:solidFill>
              </a:rPr>
              <a:t>Açılması Planlanan Kurslar</a:t>
            </a:r>
          </a:p>
        </p:txBody>
      </p:sp>
      <p:sp>
        <p:nvSpPr>
          <p:cNvPr id="76" name="Başlık 1">
            <a:extLst>
              <a:ext uri="{FF2B5EF4-FFF2-40B4-BE49-F238E27FC236}">
                <a16:creationId xmlns:a16="http://schemas.microsoft.com/office/drawing/2014/main" id="{EB84A30F-F3B0-42F4-8DF6-3D9E61AB0E01}"/>
              </a:ext>
            </a:extLst>
          </p:cNvPr>
          <p:cNvSpPr txBox="1">
            <a:spLocks/>
          </p:cNvSpPr>
          <p:nvPr/>
        </p:nvSpPr>
        <p:spPr>
          <a:xfrm>
            <a:off x="832935" y="1709111"/>
            <a:ext cx="235574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Yabancı Diller</a:t>
            </a:r>
          </a:p>
        </p:txBody>
      </p:sp>
      <p:sp>
        <p:nvSpPr>
          <p:cNvPr id="78" name="Başlık 1">
            <a:extLst>
              <a:ext uri="{FF2B5EF4-FFF2-40B4-BE49-F238E27FC236}">
                <a16:creationId xmlns:a16="http://schemas.microsoft.com/office/drawing/2014/main" id="{0BEEF0A5-2CB1-4246-A58F-DA45646140C6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2209022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Din Eğitimi</a:t>
            </a:r>
          </a:p>
        </p:txBody>
      </p:sp>
      <p:sp>
        <p:nvSpPr>
          <p:cNvPr id="80" name="Başlık 1">
            <a:extLst>
              <a:ext uri="{FF2B5EF4-FFF2-40B4-BE49-F238E27FC236}">
                <a16:creationId xmlns:a16="http://schemas.microsoft.com/office/drawing/2014/main" id="{F7438FF9-EC22-4A3F-ADDB-34D6A1CA0020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231651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Güvenlik Hizmetleri</a:t>
            </a:r>
          </a:p>
        </p:txBody>
      </p:sp>
      <p:sp>
        <p:nvSpPr>
          <p:cNvPr id="82" name="Başlık 1">
            <a:extLst>
              <a:ext uri="{FF2B5EF4-FFF2-40B4-BE49-F238E27FC236}">
                <a16:creationId xmlns:a16="http://schemas.microsoft.com/office/drawing/2014/main" id="{6063F1E3-11C4-4E56-B839-26CD88F2ACF7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2267280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-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Çocuk Gelişimi Ve Eğitimi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04CA3F56-6B4F-4DFF-B133-DBA85DE6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49" y="2578060"/>
            <a:ext cx="250694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1" name="Dikdörtgen 90">
            <a:extLst>
              <a:ext uri="{FF2B5EF4-FFF2-40B4-BE49-F238E27FC236}">
                <a16:creationId xmlns:a16="http://schemas.microsoft.com/office/drawing/2014/main" id="{C156482F-4317-491F-AFBA-E1AC4F3E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4200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5" name="Dikdörtgen 94">
            <a:extLst>
              <a:ext uri="{FF2B5EF4-FFF2-40B4-BE49-F238E27FC236}">
                <a16:creationId xmlns:a16="http://schemas.microsoft.com/office/drawing/2014/main" id="{C4F6EFBC-D760-468D-9BF7-FAAD40B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051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9" name="Dikdörtgen 98">
            <a:extLst>
              <a:ext uri="{FF2B5EF4-FFF2-40B4-BE49-F238E27FC236}">
                <a16:creationId xmlns:a16="http://schemas.microsoft.com/office/drawing/2014/main" id="{3A80BA8B-9E64-46F6-BB41-F59F1B3E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692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C9097234-38E0-4114-A29F-508805824B65}"/>
              </a:ext>
            </a:extLst>
          </p:cNvPr>
          <p:cNvSpPr txBox="1"/>
          <p:nvPr/>
        </p:nvSpPr>
        <p:spPr>
          <a:xfrm>
            <a:off x="797169" y="2942492"/>
            <a:ext cx="2492349" cy="254390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İngilizce A1-A2-B1-B2 Seviyesi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+mj-lt"/>
                <a:cs typeface="Biome Light" panose="020B0303030204020804" pitchFamily="34" charset="0"/>
              </a:rPr>
              <a:t>Almanca A1-A2-B1-B2 Seviyesi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600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89E278-8976-4219-B8E5-16D2E65CD0E0}"/>
              </a:ext>
            </a:extLst>
          </p:cNvPr>
          <p:cNvSpPr txBox="1"/>
          <p:nvPr/>
        </p:nvSpPr>
        <p:spPr>
          <a:xfrm>
            <a:off x="3602735" y="2919046"/>
            <a:ext cx="2348338" cy="264941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Kuran-ı Doğru Anlama Ve Tanıma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Doğa ve Çevre Bilinci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 err="1">
                <a:latin typeface="+mj-lt"/>
                <a:cs typeface="Biome Light" panose="020B0303030204020804" pitchFamily="34" charset="0"/>
              </a:rPr>
              <a:t>Adab</a:t>
            </a:r>
            <a:r>
              <a:rPr lang="tr-TR" b="1" dirty="0">
                <a:latin typeface="+mj-lt"/>
                <a:cs typeface="Biome Light" panose="020B0303030204020804" pitchFamily="34" charset="0"/>
              </a:rPr>
              <a:t>-ı Muaşeret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E60F69B-8088-4A76-862A-5DC3B7B099A1}"/>
              </a:ext>
            </a:extLst>
          </p:cNvPr>
          <p:cNvSpPr txBox="1"/>
          <p:nvPr/>
        </p:nvSpPr>
        <p:spPr>
          <a:xfrm>
            <a:off x="6309475" y="2942492"/>
            <a:ext cx="2669859" cy="359147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rtl="0"/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Çalışanların İş Sağlığı ve Güvenliği (Az Tehlikeli Sınıfta Yer Alan İş Yerleri)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4673B4-C0B9-43A0-B642-C8D78A87A514}"/>
              </a:ext>
            </a:extLst>
          </p:cNvPr>
          <p:cNvSpPr txBox="1"/>
          <p:nvPr/>
        </p:nvSpPr>
        <p:spPr>
          <a:xfrm>
            <a:off x="8968154" y="2907323"/>
            <a:ext cx="2497015" cy="2684585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0-72 Ay Çocuk Gelişimi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Özel Eğitime İhtiyacı Olan Bireylere Yaklaşım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b="1" dirty="0">
                <a:latin typeface="+mj-lt"/>
                <a:cs typeface="Biome Light" panose="020B0303030204020804" pitchFamily="34" charset="0"/>
              </a:rPr>
              <a:t>37-72 Ay (3-6 Yaş) Oyun Odası</a:t>
            </a:r>
            <a:endParaRPr lang="tr-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37-72 Ay Çocukları İçin Dramatik Etkinlikler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-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27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8948" y="2289555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95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2618"/>
          </a:xfrm>
        </p:spPr>
        <p:txBody>
          <a:bodyPr rtlCol="0">
            <a:noAutofit/>
          </a:bodyPr>
          <a:lstStyle/>
          <a:p>
            <a:r>
              <a:rPr lang="tr-TR" sz="3200" dirty="0"/>
              <a:t>Genel Kurs İstatistiği ( 01.09.2023-26.07.2024)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71B1240-1682-CD86-5A04-C9A42B3FD8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59609710"/>
              </p:ext>
            </p:extLst>
          </p:nvPr>
        </p:nvGraphicFramePr>
        <p:xfrm>
          <a:off x="749423" y="384792"/>
          <a:ext cx="11353800" cy="6492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5297">
                  <a:extLst>
                    <a:ext uri="{9D8B030D-6E8A-4147-A177-3AD203B41FA5}">
                      <a16:colId xmlns:a16="http://schemas.microsoft.com/office/drawing/2014/main" val="4259863114"/>
                    </a:ext>
                  </a:extLst>
                </a:gridCol>
                <a:gridCol w="3626223">
                  <a:extLst>
                    <a:ext uri="{9D8B030D-6E8A-4147-A177-3AD203B41FA5}">
                      <a16:colId xmlns:a16="http://schemas.microsoft.com/office/drawing/2014/main" val="1347387746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493399604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66965224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276484423"/>
                    </a:ext>
                  </a:extLst>
                </a:gridCol>
              </a:tblGrid>
              <a:tr h="613259">
                <a:tc>
                  <a:txBody>
                    <a:bodyPr/>
                    <a:lstStyle/>
                    <a:p>
                      <a:r>
                        <a:rPr lang="tr-TR" sz="1800" dirty="0"/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ALANI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SERTİFİKA ALAN KURSİYER SAYISI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46360"/>
                  </a:ext>
                </a:extLst>
              </a:tr>
              <a:tr h="613259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Kişisel Gelişim Ve Eğitim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Aile Eğitimi Kurs Programı (</a:t>
                      </a:r>
                      <a:r>
                        <a:rPr lang="tr-TR" sz="1800" dirty="0" err="1"/>
                        <a:t>Aep</a:t>
                      </a:r>
                      <a:r>
                        <a:rPr lang="tr-TR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2356"/>
                  </a:ext>
                </a:extLst>
              </a:tr>
              <a:tr h="61325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Kişisel Gelişim Ve Eğitim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Ana Dilde İletişim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 kurs kapatıldı, bir kurs devam ediyor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57997"/>
                  </a:ext>
                </a:extLst>
              </a:tr>
              <a:tr h="876084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Kişisel Gelişim Ve Eğitim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Ekoloji (Çevre) Okuryazarlığı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4 kişi, bir kurs kapandı devamsızlık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93012"/>
                  </a:ext>
                </a:extLst>
              </a:tr>
              <a:tr h="1138909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Kişisel Gelişim Ve Eğitim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Matematiksel Yetkinlik Ve Fen Ve Teknolojideki Temel Yeterlilikler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46867"/>
                  </a:ext>
                </a:extLst>
              </a:tr>
              <a:tr h="613259">
                <a:tc>
                  <a:txBody>
                    <a:bodyPr/>
                    <a:lstStyle/>
                    <a:p>
                      <a:r>
                        <a:rPr lang="tr-TR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Yabancı Diller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Almanca A1 Seviyesi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68163"/>
                  </a:ext>
                </a:extLst>
              </a:tr>
              <a:tr h="1401734">
                <a:tc>
                  <a:txBody>
                    <a:bodyPr/>
                    <a:lstStyle/>
                    <a:p>
                      <a:r>
                        <a:rPr lang="tr-TR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Güvenlik Hizmetleri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Çalışanların İş Sağlığı ve Güvenliği (Az Tehlikeli Sınıfta Yer Alan İş Yerleri)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197861"/>
                  </a:ext>
                </a:extLst>
              </a:tr>
              <a:tr h="350433"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8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2618"/>
          </a:xfrm>
        </p:spPr>
        <p:txBody>
          <a:bodyPr rtlCol="0">
            <a:noAutofit/>
          </a:bodyPr>
          <a:lstStyle/>
          <a:p>
            <a:r>
              <a:rPr lang="tr-TR" sz="3200" dirty="0"/>
              <a:t>Genel Kurs İstatistiği ( 01.09.2023-26.07.2024)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71B1240-1682-CD86-5A04-C9A42B3FD8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93275328"/>
              </p:ext>
            </p:extLst>
          </p:nvPr>
        </p:nvGraphicFramePr>
        <p:xfrm>
          <a:off x="838200" y="828676"/>
          <a:ext cx="11353800" cy="72009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5297">
                  <a:extLst>
                    <a:ext uri="{9D8B030D-6E8A-4147-A177-3AD203B41FA5}">
                      <a16:colId xmlns:a16="http://schemas.microsoft.com/office/drawing/2014/main" val="4259863114"/>
                    </a:ext>
                  </a:extLst>
                </a:gridCol>
                <a:gridCol w="3626223">
                  <a:extLst>
                    <a:ext uri="{9D8B030D-6E8A-4147-A177-3AD203B41FA5}">
                      <a16:colId xmlns:a16="http://schemas.microsoft.com/office/drawing/2014/main" val="1347387746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493399604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66965224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276484423"/>
                    </a:ext>
                  </a:extLst>
                </a:gridCol>
              </a:tblGrid>
              <a:tr h="709393">
                <a:tc>
                  <a:txBody>
                    <a:bodyPr/>
                    <a:lstStyle/>
                    <a:p>
                      <a:r>
                        <a:rPr lang="tr-TR" sz="1800" dirty="0"/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ALANI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SERTİFİKA ALAN KURSİYER SAYISI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46360"/>
                  </a:ext>
                </a:extLst>
              </a:tr>
              <a:tr h="709393">
                <a:tc>
                  <a:txBody>
                    <a:bodyPr/>
                    <a:lstStyle/>
                    <a:p>
                      <a:r>
                        <a:rPr lang="tr-TR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Din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Doğa Ve Çevre Bilinci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2356"/>
                  </a:ext>
                </a:extLst>
              </a:tr>
              <a:tr h="709393">
                <a:tc>
                  <a:txBody>
                    <a:bodyPr/>
                    <a:lstStyle/>
                    <a:p>
                      <a:r>
                        <a:rPr lang="tr-TR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  <a:p>
                      <a:r>
                        <a:rPr lang="tr-TR" sz="1800" dirty="0"/>
                        <a:t>Spor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Satranç 1.Seviye Başlangıç Düzeyi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57997"/>
                  </a:ext>
                </a:extLst>
              </a:tr>
              <a:tr h="1013419">
                <a:tc>
                  <a:txBody>
                    <a:bodyPr/>
                    <a:lstStyle/>
                    <a:p>
                      <a:r>
                        <a:rPr lang="tr-TR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Spor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Voleybol (6-9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93012"/>
                  </a:ext>
                </a:extLst>
              </a:tr>
              <a:tr h="1317443">
                <a:tc>
                  <a:txBody>
                    <a:bodyPr/>
                    <a:lstStyle/>
                    <a:p>
                      <a:r>
                        <a:rPr lang="tr-TR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Müzik Ve Gösteri Sanatları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6-13 Yaş Drama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46867"/>
                  </a:ext>
                </a:extLst>
              </a:tr>
              <a:tr h="709393">
                <a:tc>
                  <a:txBody>
                    <a:bodyPr/>
                    <a:lstStyle/>
                    <a:p>
                      <a:r>
                        <a:rPr lang="tr-TR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Çocuk Gelişimi Ve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0-72 Ay Çocuk Gelişimi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devam ediyor.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68163"/>
                  </a:ext>
                </a:extLst>
              </a:tr>
              <a:tr h="1621469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19786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8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7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28 Resim Yer Tutucusu" descr="hayat boyu.jpe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-19180" r="1692"/>
          <a:stretch>
            <a:fillRect/>
          </a:stretch>
        </p:blipFill>
        <p:spPr>
          <a:xfrm>
            <a:off x="5169876" y="624445"/>
            <a:ext cx="6787661" cy="563136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1659642"/>
            <a:ext cx="4892261" cy="439314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tr" dirty="0"/>
              <a:t>Kadromuz</a:t>
            </a:r>
          </a:p>
          <a:p>
            <a:pPr rtl="0">
              <a:lnSpc>
                <a:spcPct val="100000"/>
              </a:lnSpc>
            </a:pPr>
            <a:r>
              <a:rPr lang="tr" dirty="0"/>
              <a:t>Hedefler ve Hizmet Alanları</a:t>
            </a:r>
          </a:p>
          <a:p>
            <a:pPr rtl="0">
              <a:lnSpc>
                <a:spcPct val="100000"/>
              </a:lnSpc>
            </a:pPr>
            <a:r>
              <a:rPr lang="tr" dirty="0"/>
              <a:t>Çalışma Esalarımız</a:t>
            </a:r>
          </a:p>
          <a:p>
            <a:pPr rtl="0">
              <a:lnSpc>
                <a:spcPct val="100000"/>
              </a:lnSpc>
            </a:pPr>
            <a:r>
              <a:rPr lang="tr" dirty="0"/>
              <a:t>İş Birliği Yapılacak Kurum ve Kuruluşlar</a:t>
            </a:r>
          </a:p>
          <a:p>
            <a:pPr rtl="0">
              <a:lnSpc>
                <a:spcPct val="100000"/>
              </a:lnSpc>
            </a:pPr>
            <a:r>
              <a:rPr lang="tr" dirty="0"/>
              <a:t>Faaliyetlerin Değerlendirilmesi</a:t>
            </a:r>
          </a:p>
          <a:p>
            <a:pPr rtl="0">
              <a:lnSpc>
                <a:spcPct val="100000"/>
              </a:lnSpc>
            </a:pPr>
            <a:r>
              <a:rPr lang="tr" dirty="0"/>
              <a:t>Mevcut ve Planlanan Kurslar</a:t>
            </a:r>
          </a:p>
          <a:p>
            <a:pPr rtl="0">
              <a:lnSpc>
                <a:spcPct val="100000"/>
              </a:lnSpc>
            </a:pPr>
            <a:r>
              <a:rPr lang="tr" dirty="0"/>
              <a:t>E-Yaygın Kurs İstatistikleri</a:t>
            </a:r>
          </a:p>
          <a:p>
            <a:pPr rtl="0">
              <a:lnSpc>
                <a:spcPct val="100000"/>
              </a:lnSpc>
            </a:pPr>
            <a:r>
              <a:rPr lang="tr" dirty="0"/>
              <a:t>Açıköğretim İstatistikleri</a:t>
            </a:r>
          </a:p>
          <a:p>
            <a:pPr rtl="0">
              <a:lnSpc>
                <a:spcPct val="100000"/>
              </a:lnSpc>
            </a:pPr>
            <a:r>
              <a:rPr lang="tr" dirty="0"/>
              <a:t>Kapanış</a:t>
            </a:r>
          </a:p>
          <a:p>
            <a:pPr marL="0" indent="0" rtl="0">
              <a:lnSpc>
                <a:spcPct val="100000"/>
              </a:lnSpc>
              <a:buNone/>
            </a:pPr>
            <a:endParaRPr lang="tr" dirty="0"/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sz="4000" dirty="0"/>
              <a:t>Konu Başlıkları</a:t>
            </a:r>
          </a:p>
        </p:txBody>
      </p:sp>
      <p:pic>
        <p:nvPicPr>
          <p:cNvPr id="33796" name="Picture 4" descr="Hayat Boyu Öğrenme Nedir? | Yeni İş Fikirle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3595" y="598122"/>
            <a:ext cx="2491838" cy="168787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2618"/>
          </a:xfrm>
        </p:spPr>
        <p:txBody>
          <a:bodyPr rtlCol="0">
            <a:noAutofit/>
          </a:bodyPr>
          <a:lstStyle/>
          <a:p>
            <a:r>
              <a:rPr lang="tr-TR" sz="3200" dirty="0"/>
              <a:t>Mesleki  Kurslar İstatistiği ( 01.09.2023-26.07.2024)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71B1240-1682-CD86-5A04-C9A42B3FD8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93508269"/>
              </p:ext>
            </p:extLst>
          </p:nvPr>
        </p:nvGraphicFramePr>
        <p:xfrm>
          <a:off x="847078" y="828677"/>
          <a:ext cx="11353800" cy="59267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4259863114"/>
                    </a:ext>
                  </a:extLst>
                </a:gridCol>
                <a:gridCol w="3665220">
                  <a:extLst>
                    <a:ext uri="{9D8B030D-6E8A-4147-A177-3AD203B41FA5}">
                      <a16:colId xmlns:a16="http://schemas.microsoft.com/office/drawing/2014/main" val="1347387746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493399604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66965224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276484423"/>
                    </a:ext>
                  </a:extLst>
                </a:gridCol>
              </a:tblGrid>
              <a:tr h="596126">
                <a:tc>
                  <a:txBody>
                    <a:bodyPr/>
                    <a:lstStyle/>
                    <a:p>
                      <a:r>
                        <a:rPr lang="tr-TR" sz="1800" dirty="0"/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ALANI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SERTİFİKA ALAN KURSİYER SAYISI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46360"/>
                  </a:ext>
                </a:extLst>
              </a:tr>
              <a:tr h="851609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Ahşap Teknolojisi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Ahşap Oymacı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devamsızlık sebebiyle kapatıldı.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2356"/>
                  </a:ext>
                </a:extLst>
              </a:tr>
              <a:tr h="8516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	Bilişim Teknolojileri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Blok Tabanlı Robotik Ve Kodlama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57997"/>
                  </a:ext>
                </a:extLst>
              </a:tr>
              <a:tr h="596126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El Sanatları Teknolojisi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Ev Tekstili Ürünleri Hazırlama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Devam eden kurslar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93012"/>
                  </a:ext>
                </a:extLst>
              </a:tr>
              <a:tr h="689298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El Sanatları Teknolojisi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İğne Oyası Yapımı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46867"/>
                  </a:ext>
                </a:extLst>
              </a:tr>
              <a:tr h="851609">
                <a:tc>
                  <a:txBody>
                    <a:bodyPr/>
                    <a:lstStyle/>
                    <a:p>
                      <a:r>
                        <a:rPr lang="tr-TR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El Sanatları Teknolojisi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Yöresel Kilim Dokuma ( ADEM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68163"/>
                  </a:ext>
                </a:extLst>
              </a:tr>
              <a:tr h="848367">
                <a:tc>
                  <a:txBody>
                    <a:bodyPr/>
                    <a:lstStyle/>
                    <a:p>
                      <a:r>
                        <a:rPr lang="tr-TR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El Sanatları Teknolojisi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Yumurta Kabuğu İşleme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ertelendi, devam edecek.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197861"/>
                  </a:ext>
                </a:extLst>
              </a:tr>
              <a:tr h="340644"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8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99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2618"/>
          </a:xfrm>
        </p:spPr>
        <p:txBody>
          <a:bodyPr rtlCol="0">
            <a:noAutofit/>
          </a:bodyPr>
          <a:lstStyle/>
          <a:p>
            <a:r>
              <a:rPr lang="tr-TR" sz="3200" dirty="0"/>
              <a:t>Mesleki  Kurslar İstatistiği ( 01.09.2023-26.07.2024)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71B1240-1682-CD86-5A04-C9A42B3FD8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00390063"/>
              </p:ext>
            </p:extLst>
          </p:nvPr>
        </p:nvGraphicFramePr>
        <p:xfrm>
          <a:off x="838200" y="828676"/>
          <a:ext cx="11353800" cy="589409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4259863114"/>
                    </a:ext>
                  </a:extLst>
                </a:gridCol>
                <a:gridCol w="3665220">
                  <a:extLst>
                    <a:ext uri="{9D8B030D-6E8A-4147-A177-3AD203B41FA5}">
                      <a16:colId xmlns:a16="http://schemas.microsoft.com/office/drawing/2014/main" val="1347387746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493399604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66965224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276484423"/>
                    </a:ext>
                  </a:extLst>
                </a:gridCol>
              </a:tblGrid>
              <a:tr h="568465">
                <a:tc>
                  <a:txBody>
                    <a:bodyPr/>
                    <a:lstStyle/>
                    <a:p>
                      <a:r>
                        <a:rPr lang="tr-TR" sz="1800" dirty="0"/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ALANI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SERTİFİKA ALAN KURSİYER SAYISI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46360"/>
                  </a:ext>
                </a:extLst>
              </a:tr>
              <a:tr h="568465">
                <a:tc>
                  <a:txBody>
                    <a:bodyPr/>
                    <a:lstStyle/>
                    <a:p>
                      <a:r>
                        <a:rPr lang="tr-TR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Güzellik Ve Saç Bakım Hizmetleri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Fön Çekimi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Ertelendi, devam edecek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2356"/>
                  </a:ext>
                </a:extLst>
              </a:tr>
              <a:tr h="812092">
                <a:tc>
                  <a:txBody>
                    <a:bodyPr/>
                    <a:lstStyle/>
                    <a:p>
                      <a:r>
                        <a:rPr lang="tr-TR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Güzellik Ve Saç Bakım Hizmetleri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Saça Geçici Ve Kalıcı Şekil Verme Teknikleri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57997"/>
                  </a:ext>
                </a:extLst>
              </a:tr>
              <a:tr h="724735">
                <a:tc>
                  <a:txBody>
                    <a:bodyPr/>
                    <a:lstStyle/>
                    <a:p>
                      <a:r>
                        <a:rPr lang="tr-TR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Güzellik Ve Saç Bakım Hizmetleri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Saç Renklendirme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93012"/>
                  </a:ext>
                </a:extLst>
              </a:tr>
              <a:tr h="942154">
                <a:tc>
                  <a:txBody>
                    <a:bodyPr/>
                    <a:lstStyle/>
                    <a:p>
                      <a:r>
                        <a:rPr lang="tr-TR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Yiyecek İçecek Hizmetleri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Gaziantep Mutfağı (ADEM İşbirliği)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46867"/>
                  </a:ext>
                </a:extLst>
              </a:tr>
              <a:tr h="507314">
                <a:tc>
                  <a:txBody>
                    <a:bodyPr/>
                    <a:lstStyle/>
                    <a:p>
                      <a:r>
                        <a:rPr lang="tr-TR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Giyim Üretim Teknolojisi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Giysi Tadilatçısı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Devam Eden Kurs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68163"/>
                  </a:ext>
                </a:extLst>
              </a:tr>
              <a:tr h="1159574">
                <a:tc>
                  <a:txBody>
                    <a:bodyPr/>
                    <a:lstStyle/>
                    <a:p>
                      <a:r>
                        <a:rPr lang="tr-TR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Tesisat Teknolojisi Ve İklimlendirme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Katı Yakıtlı Kalorifer Ateşçisi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197861"/>
                  </a:ext>
                </a:extLst>
              </a:tr>
              <a:tr h="324837"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8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6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2618"/>
          </a:xfrm>
        </p:spPr>
        <p:txBody>
          <a:bodyPr rtlCol="0">
            <a:noAutofit/>
          </a:bodyPr>
          <a:lstStyle/>
          <a:p>
            <a:r>
              <a:rPr lang="tr-TR" sz="3200" dirty="0"/>
              <a:t>Mesleki  Kurslar İstatistiği ( 01.09.2023-26.07.2024)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71B1240-1682-CD86-5A04-C9A42B3FD8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39184303"/>
              </p:ext>
            </p:extLst>
          </p:nvPr>
        </p:nvGraphicFramePr>
        <p:xfrm>
          <a:off x="742950" y="828676"/>
          <a:ext cx="11449050" cy="356714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4259863114"/>
                    </a:ext>
                  </a:extLst>
                </a:gridCol>
                <a:gridCol w="3665220">
                  <a:extLst>
                    <a:ext uri="{9D8B030D-6E8A-4147-A177-3AD203B41FA5}">
                      <a16:colId xmlns:a16="http://schemas.microsoft.com/office/drawing/2014/main" val="1347387746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493399604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166965224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276484423"/>
                    </a:ext>
                  </a:extLst>
                </a:gridCol>
              </a:tblGrid>
              <a:tr h="709393">
                <a:tc>
                  <a:txBody>
                    <a:bodyPr/>
                    <a:lstStyle/>
                    <a:p>
                      <a:r>
                        <a:rPr lang="tr-TR" sz="1800" dirty="0"/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ALANI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KURS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SERTİFİKA ALAN KURSİYER SAYISI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46360"/>
                  </a:ext>
                </a:extLst>
              </a:tr>
              <a:tr h="709393">
                <a:tc>
                  <a:txBody>
                    <a:bodyPr/>
                    <a:lstStyle/>
                    <a:p>
                      <a:r>
                        <a:rPr lang="tr-TR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Kimya Teknolojisi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	Tehlikeli Ve Çok Tehlikeli İşlerde Kimya Laboratuvarı (Parfüm-Kolonya-Sabun)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2356"/>
                  </a:ext>
                </a:extLst>
              </a:tr>
              <a:tr h="709393">
                <a:tc>
                  <a:txBody>
                    <a:bodyPr/>
                    <a:lstStyle/>
                    <a:p>
                      <a:r>
                        <a:rPr lang="tr-TR" sz="1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Sanat Ve Tasarım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Yüzey Süslemeci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57997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8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77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C701C7EF-1265-F18B-EF4E-64A2CF5C37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056608"/>
          </a:xfrm>
        </p:spPr>
        <p:txBody>
          <a:bodyPr>
            <a:normAutofit/>
          </a:bodyPr>
          <a:lstStyle/>
          <a:p>
            <a:r>
              <a:rPr lang="tr-TR" sz="2400" dirty="0"/>
              <a:t>Açılan Toplam Kurs Sayısı: 17</a:t>
            </a:r>
          </a:p>
          <a:p>
            <a:r>
              <a:rPr lang="tr-TR" sz="2400" dirty="0"/>
              <a:t>Sertifika Alan Kursiyer Sayısı:125</a:t>
            </a:r>
          </a:p>
          <a:p>
            <a:r>
              <a:rPr lang="tr-TR" sz="2400" dirty="0"/>
              <a:t>İşbirliği ile Açılan Kurs Sayısı: 0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92F0466-7061-5DDF-D5A9-15FD3760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04826"/>
            <a:ext cx="10515600" cy="899098"/>
          </a:xfrm>
        </p:spPr>
        <p:txBody>
          <a:bodyPr>
            <a:noAutofit/>
          </a:bodyPr>
          <a:lstStyle/>
          <a:p>
            <a:r>
              <a:rPr lang="tr-TR" sz="3200" dirty="0"/>
              <a:t>Genel Kurslar istatistik Sonuçları  </a:t>
            </a:r>
            <a:r>
              <a:rPr lang="tr-TR" sz="2400" dirty="0"/>
              <a:t>( 01.09.2023- 26. 07 .2024)</a:t>
            </a:r>
          </a:p>
        </p:txBody>
      </p:sp>
    </p:spTree>
    <p:extLst>
      <p:ext uri="{BB962C8B-B14F-4D97-AF65-F5344CB8AC3E}">
        <p14:creationId xmlns:p14="http://schemas.microsoft.com/office/powerpoint/2010/main" val="82756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C701C7EF-1265-F18B-EF4E-64A2CF5C37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056608"/>
          </a:xfrm>
        </p:spPr>
        <p:txBody>
          <a:bodyPr>
            <a:normAutofit/>
          </a:bodyPr>
          <a:lstStyle/>
          <a:p>
            <a:r>
              <a:rPr lang="tr-TR" sz="2800" dirty="0"/>
              <a:t>Açılan Toplam Kurs Sayısı: 17</a:t>
            </a:r>
          </a:p>
          <a:p>
            <a:r>
              <a:rPr lang="tr-TR" sz="2800" dirty="0"/>
              <a:t>Sertifika Alan Kursiyer Sayısı:96</a:t>
            </a:r>
          </a:p>
          <a:p>
            <a:r>
              <a:rPr lang="tr-TR" sz="2800" dirty="0"/>
              <a:t>İşbirliği ile Açılan Kurs Sayısı: 2 ( ADEM işbirliği)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92F0466-7061-5DDF-D5A9-15FD3760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85776"/>
            <a:ext cx="10515600" cy="899098"/>
          </a:xfrm>
        </p:spPr>
        <p:txBody>
          <a:bodyPr>
            <a:noAutofit/>
          </a:bodyPr>
          <a:lstStyle/>
          <a:p>
            <a:r>
              <a:rPr lang="tr-TR" sz="3200" dirty="0"/>
              <a:t>Mesleki Kurslar istatistik Sonuçları  </a:t>
            </a:r>
            <a:r>
              <a:rPr lang="tr-TR" sz="2000" dirty="0"/>
              <a:t>( 01.09.2023- 26. 07 .2024)</a:t>
            </a:r>
          </a:p>
        </p:txBody>
      </p:sp>
    </p:spTree>
    <p:extLst>
      <p:ext uri="{BB962C8B-B14F-4D97-AF65-F5344CB8AC3E}">
        <p14:creationId xmlns:p14="http://schemas.microsoft.com/office/powerpoint/2010/main" val="105817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3BC5C4E2-8C78-4058-8229-86CE82C9C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746357"/>
              </p:ext>
            </p:extLst>
          </p:nvPr>
        </p:nvGraphicFramePr>
        <p:xfrm>
          <a:off x="604911" y="267286"/>
          <a:ext cx="11015003" cy="603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7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k 14">
            <a:extLst>
              <a:ext uri="{FF2B5EF4-FFF2-40B4-BE49-F238E27FC236}">
                <a16:creationId xmlns:a16="http://schemas.microsoft.com/office/drawing/2014/main" id="{C9EBF6F1-C220-486C-856C-DB05523C4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45445"/>
              </p:ext>
            </p:extLst>
          </p:nvPr>
        </p:nvGraphicFramePr>
        <p:xfrm>
          <a:off x="838200" y="152401"/>
          <a:ext cx="10515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75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67F211-ED25-4BED-862A-17F84B32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tr-TR" dirty="0"/>
              <a:t>Sorun ve Öneriler</a:t>
            </a:r>
            <a:br>
              <a:rPr lang="tr-TR" dirty="0"/>
            </a:br>
            <a:endParaRPr lang="tr-TR" dirty="0"/>
          </a:p>
        </p:txBody>
      </p:sp>
      <p:sp>
        <p:nvSpPr>
          <p:cNvPr id="18" name="Altıgen 17">
            <a:extLst>
              <a:ext uri="{FF2B5EF4-FFF2-40B4-BE49-F238E27FC236}">
                <a16:creationId xmlns:a16="http://schemas.microsoft.com/office/drawing/2014/main" id="{F3A0DAD0-3E39-4BBF-88E4-5C3C306D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pic>
        <p:nvPicPr>
          <p:cNvPr id="16" name="Grafik 15" descr="Hedef Kitle">
            <a:extLst>
              <a:ext uri="{FF2B5EF4-FFF2-40B4-BE49-F238E27FC236}">
                <a16:creationId xmlns:a16="http://schemas.microsoft.com/office/drawing/2014/main" id="{C4663C19-45BD-46CB-AA38-6CE7C4522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13" y="2204476"/>
            <a:ext cx="548640" cy="54864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A302878-D117-49D8-8CD3-093E34DF215B}"/>
              </a:ext>
            </a:extLst>
          </p:cNvPr>
          <p:cNvSpPr txBox="1"/>
          <p:nvPr/>
        </p:nvSpPr>
        <p:spPr>
          <a:xfrm>
            <a:off x="1748531" y="2125176"/>
            <a:ext cx="36576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i="0" u="none" strike="noStrike" kern="120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Kurum Binası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/>
              <a:t>Derslik ve işlikler bulunan bağımsız bir merkeze acil ihtiyacımız var.</a:t>
            </a:r>
            <a:endParaRPr lang="tr-TR" sz="16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B8F5A225-0C56-4A56-9265-DBE9001CC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pic>
        <p:nvPicPr>
          <p:cNvPr id="34" name="Grafik 33" descr="Yükselen eğilim">
            <a:extLst>
              <a:ext uri="{FF2B5EF4-FFF2-40B4-BE49-F238E27FC236}">
                <a16:creationId xmlns:a16="http://schemas.microsoft.com/office/drawing/2014/main" id="{112CEB44-CF96-4193-8126-3EF3F89B2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62762" y="2203745"/>
            <a:ext cx="548640" cy="54864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4DBD184-BCBE-4A38-8DF2-C0C550ADE4C4}"/>
              </a:ext>
            </a:extLst>
          </p:cNvPr>
          <p:cNvSpPr txBox="1"/>
          <p:nvPr/>
        </p:nvSpPr>
        <p:spPr>
          <a:xfrm>
            <a:off x="7504293" y="2125176"/>
            <a:ext cx="3732276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i="0" u="none" strike="noStrike" kern="120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E-Yaygın Sistemi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/>
              <a:t>E-Yaygın programına Usta Öğreticilerin hangi kurumda görev yaptığını gösteren link eklenmesi</a:t>
            </a:r>
            <a:endParaRPr lang="tr-TR" sz="16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</p:txBody>
      </p:sp>
      <p:sp>
        <p:nvSpPr>
          <p:cNvPr id="19" name="Altıgen 18">
            <a:extLst>
              <a:ext uri="{FF2B5EF4-FFF2-40B4-BE49-F238E27FC236}">
                <a16:creationId xmlns:a16="http://schemas.microsoft.com/office/drawing/2014/main" id="{A6510D74-8CDF-4500-996B-40C07942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351053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pic>
        <p:nvPicPr>
          <p:cNvPr id="30" name="Graphic 29" descr="Alışveriş sepeti">
            <a:extLst>
              <a:ext uri="{FF2B5EF4-FFF2-40B4-BE49-F238E27FC236}">
                <a16:creationId xmlns:a16="http://schemas.microsoft.com/office/drawing/2014/main" id="{245749D8-5A06-44F2-B96E-6718BBEB6C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3513" y="3618467"/>
            <a:ext cx="548640" cy="54864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0A3F38B-310F-454B-9EF6-EF4B5FD017B0}"/>
              </a:ext>
            </a:extLst>
          </p:cNvPr>
          <p:cNvSpPr txBox="1"/>
          <p:nvPr/>
        </p:nvSpPr>
        <p:spPr>
          <a:xfrm>
            <a:off x="1748531" y="3531563"/>
            <a:ext cx="36576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i="0" u="none" strike="noStrike" kern="120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Açık Öğretim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/>
              <a:t>Açık Öğretim İş ve işlemleri için bir ayrı bir Müdür Yardımcısı normu verilmesi</a:t>
            </a:r>
            <a:endParaRPr lang="tr-TR" sz="16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F73E68A5-255F-4C3B-82E4-28F5CE1A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351053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pic>
        <p:nvPicPr>
          <p:cNvPr id="36" name="Grafik 35" descr="Pano">
            <a:extLst>
              <a:ext uri="{FF2B5EF4-FFF2-40B4-BE49-F238E27FC236}">
                <a16:creationId xmlns:a16="http://schemas.microsoft.com/office/drawing/2014/main" id="{3F4B17BF-671E-4F42-AB1B-F84F52DCE2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573648" y="3606850"/>
            <a:ext cx="548640" cy="54864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BD1A11C-0D13-40D5-A96C-6C9C65FDED12}"/>
              </a:ext>
            </a:extLst>
          </p:cNvPr>
          <p:cNvSpPr txBox="1"/>
          <p:nvPr/>
        </p:nvSpPr>
        <p:spPr>
          <a:xfrm>
            <a:off x="7540124" y="4785932"/>
            <a:ext cx="3657600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i="0" u="none" strike="noStrike" kern="120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Faaliyetlerin Duyurulması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/>
              <a:t>Kamu kurum ve kuruluşların halk eğitimi faaliyetlerinin tanıtılmasında etkin rol almaları</a:t>
            </a:r>
            <a:endParaRPr lang="tr-TR" sz="16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BC618CE4-6DEC-4D26-B202-8BAAA269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6" y="4778318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pic>
        <p:nvPicPr>
          <p:cNvPr id="38" name="Grafik 37" descr="Megafon1">
            <a:extLst>
              <a:ext uri="{FF2B5EF4-FFF2-40B4-BE49-F238E27FC236}">
                <a16:creationId xmlns:a16="http://schemas.microsoft.com/office/drawing/2014/main" id="{44B68078-72CC-45F5-9CD3-20C37D3298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573648" y="4861105"/>
            <a:ext cx="548640" cy="54864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802A63E6-17C3-4C42-AD30-C1D1236CE8C7}"/>
              </a:ext>
            </a:extLst>
          </p:cNvPr>
          <p:cNvSpPr txBox="1"/>
          <p:nvPr/>
        </p:nvSpPr>
        <p:spPr>
          <a:xfrm>
            <a:off x="7516678" y="3504688"/>
            <a:ext cx="3893534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dirty="0">
                <a:solidFill>
                  <a:schemeClr val="accent4"/>
                </a:solidFill>
                <a:latin typeface="+mj-lt"/>
                <a:cs typeface="Biome Light" panose="020B0303030204020804" pitchFamily="34" charset="0"/>
              </a:rPr>
              <a:t>Kurumlar Arası İşbirliği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>
                <a:latin typeface="+mj-lt"/>
                <a:cs typeface="Biome Light" panose="020B0303030204020804" pitchFamily="34" charset="0"/>
              </a:rPr>
              <a:t>Özel ve Kamu Kuruluşlarımızın işbirliği konusunda daha etkin olması</a:t>
            </a:r>
            <a:endParaRPr lang="tr-TR" i="0" u="none" strike="noStrike" kern="1200" cap="none" spc="0" normalizeH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71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67F211-ED25-4BED-862A-17F84B32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tr-TR" dirty="0"/>
              <a:t>Sorun ve Öneriler</a:t>
            </a:r>
            <a:br>
              <a:rPr lang="tr-TR" dirty="0"/>
            </a:br>
            <a:endParaRPr lang="tr-TR" dirty="0"/>
          </a:p>
        </p:txBody>
      </p:sp>
      <p:sp>
        <p:nvSpPr>
          <p:cNvPr id="18" name="Altıgen 17">
            <a:extLst>
              <a:ext uri="{FF2B5EF4-FFF2-40B4-BE49-F238E27FC236}">
                <a16:creationId xmlns:a16="http://schemas.microsoft.com/office/drawing/2014/main" id="{F3A0DAD0-3E39-4BBF-88E4-5C3C306D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pic>
        <p:nvPicPr>
          <p:cNvPr id="16" name="Grafik 15" descr="Hedef Kitle">
            <a:extLst>
              <a:ext uri="{FF2B5EF4-FFF2-40B4-BE49-F238E27FC236}">
                <a16:creationId xmlns:a16="http://schemas.microsoft.com/office/drawing/2014/main" id="{C4663C19-45BD-46CB-AA38-6CE7C4522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13" y="2204476"/>
            <a:ext cx="548640" cy="54864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A302878-D117-49D8-8CD3-093E34DF215B}"/>
              </a:ext>
            </a:extLst>
          </p:cNvPr>
          <p:cNvSpPr txBox="1"/>
          <p:nvPr/>
        </p:nvSpPr>
        <p:spPr>
          <a:xfrm>
            <a:off x="1748531" y="2125176"/>
            <a:ext cx="3657600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i="0" u="none" strike="noStrike" kern="120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Belge Önceliği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/>
              <a:t>Özel sektörün işçi alımlarında belge şartı araması, belgesi olanlara öncelik tanınması.</a:t>
            </a:r>
            <a:endParaRPr lang="tr-TR" sz="16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B8F5A225-0C56-4A56-9265-DBE9001CC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sp>
        <p:nvSpPr>
          <p:cNvPr id="19" name="Altıgen 18">
            <a:extLst>
              <a:ext uri="{FF2B5EF4-FFF2-40B4-BE49-F238E27FC236}">
                <a16:creationId xmlns:a16="http://schemas.microsoft.com/office/drawing/2014/main" id="{A6510D74-8CDF-4500-996B-40C07942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351053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pic>
        <p:nvPicPr>
          <p:cNvPr id="30" name="Graphic 29" descr="Alışveriş sepeti">
            <a:extLst>
              <a:ext uri="{FF2B5EF4-FFF2-40B4-BE49-F238E27FC236}">
                <a16:creationId xmlns:a16="http://schemas.microsoft.com/office/drawing/2014/main" id="{245749D8-5A06-44F2-B96E-6718BBEB6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93513" y="3618467"/>
            <a:ext cx="548640" cy="54864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0A3F38B-310F-454B-9EF6-EF4B5FD017B0}"/>
              </a:ext>
            </a:extLst>
          </p:cNvPr>
          <p:cNvSpPr txBox="1"/>
          <p:nvPr/>
        </p:nvSpPr>
        <p:spPr>
          <a:xfrm>
            <a:off x="1748531" y="3531563"/>
            <a:ext cx="36576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i="0" u="none" strike="noStrike" kern="120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Araç-Gereç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/>
              <a:t>Atölye ve atölyeler için gerekli donanımların sağlanması</a:t>
            </a:r>
            <a:endParaRPr lang="tr-TR" sz="16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F73E68A5-255F-4C3B-82E4-28F5CE1A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4167024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B6D4D59-1662-44D5-B239-F9F86487BE32}"/>
              </a:ext>
            </a:extLst>
          </p:cNvPr>
          <p:cNvSpPr txBox="1"/>
          <p:nvPr/>
        </p:nvSpPr>
        <p:spPr>
          <a:xfrm>
            <a:off x="7387330" y="2097919"/>
            <a:ext cx="3781831" cy="17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i="0" u="none" strike="noStrike" kern="120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Ücretli Usta Öğretici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/>
              <a:t>Sigortalı Usta Öğreticilerin iş ve işlemleri, ücretlerinin diğer halk eğitim merkezlerince birlik ve beraberlik sağlanması amacıyla veri tabanı üzerinden Bakanlıkça hazırlanan bir sistem üzerinden yapılabilmesi.</a:t>
            </a:r>
          </a:p>
        </p:txBody>
      </p:sp>
      <p:pic>
        <p:nvPicPr>
          <p:cNvPr id="21" name="Grafik 31" descr="Kullanıcı ağı">
            <a:extLst>
              <a:ext uri="{FF2B5EF4-FFF2-40B4-BE49-F238E27FC236}">
                <a16:creationId xmlns:a16="http://schemas.microsoft.com/office/drawing/2014/main" id="{B6919A3F-A031-4557-AAC9-0C948C6E4D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61267" y="217641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71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3F6824-E409-4436-9F53-FF50E9FB0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086" y="1937282"/>
            <a:ext cx="4143374" cy="26543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algn="ctr" rtl="0">
              <a:lnSpc>
                <a:spcPct val="100000"/>
              </a:lnSpc>
            </a:pPr>
            <a:endParaRPr lang="tr-TR" dirty="0">
              <a:latin typeface="Bauhaus 93" pitchFamily="82" charset="0"/>
              <a:cs typeface="Aharoni" pitchFamily="2" charset="-79"/>
            </a:endParaRPr>
          </a:p>
          <a:p>
            <a:pPr algn="ctr" rtl="0">
              <a:lnSpc>
                <a:spcPct val="100000"/>
              </a:lnSpc>
            </a:pPr>
            <a:endParaRPr lang="tr-TR" dirty="0">
              <a:latin typeface="Bauhaus 93" pitchFamily="82" charset="0"/>
              <a:cs typeface="Aharoni" pitchFamily="2" charset="-79"/>
            </a:endParaRPr>
          </a:p>
          <a:p>
            <a:pPr algn="ctr" rtl="0">
              <a:lnSpc>
                <a:spcPct val="100000"/>
              </a:lnSpc>
            </a:pPr>
            <a:r>
              <a:rPr lang="tr-TR" dirty="0">
                <a:latin typeface="Bauhaus 93" pitchFamily="82" charset="0"/>
                <a:cs typeface="Aharoni" pitchFamily="2" charset="-79"/>
              </a:rPr>
              <a:t>Dinlediğiniz için teşekkür  ederim.</a:t>
            </a:r>
          </a:p>
          <a:p>
            <a:pPr algn="ctr" rtl="0">
              <a:lnSpc>
                <a:spcPct val="100000"/>
              </a:lnSpc>
            </a:pPr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1A59C11-3050-4901-B63B-0164B191B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tr-TR" dirty="0"/>
              <a:t>Meral KALKAN</a:t>
            </a:r>
          </a:p>
          <a:p>
            <a:pPr rtl="0"/>
            <a:r>
              <a:rPr lang="tr-TR" dirty="0"/>
              <a:t>HEM Müdürü</a:t>
            </a:r>
          </a:p>
        </p:txBody>
      </p:sp>
      <p:pic>
        <p:nvPicPr>
          <p:cNvPr id="20" name="Resim Yer Tutucusu 8" descr="köprünün yakından görünüşü">
            <a:extLst>
              <a:ext uri="{FF2B5EF4-FFF2-40B4-BE49-F238E27FC236}">
                <a16:creationId xmlns:a16="http://schemas.microsoft.com/office/drawing/2014/main" id="{2EC47CED-7A85-4080-9C7C-3921E48924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82" r="17082"/>
          <a:stretch/>
        </p:blipFill>
        <p:spPr/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Kapanış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553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>
            <a:extLst>
              <a:ext uri="{FF2B5EF4-FFF2-40B4-BE49-F238E27FC236}">
                <a16:creationId xmlns:a16="http://schemas.microsoft.com/office/drawing/2014/main" id="{66813971-EB7B-49D4-90F5-514403DD0D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994" r="19994"/>
          <a:stretch>
            <a:fillRect/>
          </a:stretch>
        </p:blipFill>
        <p:spPr/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sz="4000" dirty="0"/>
              <a:t>Kadromuz</a:t>
            </a:r>
          </a:p>
        </p:txBody>
      </p:sp>
      <p:graphicFrame>
        <p:nvGraphicFramePr>
          <p:cNvPr id="14" name="Diyagram 13">
            <a:extLst>
              <a:ext uri="{FF2B5EF4-FFF2-40B4-BE49-F238E27FC236}">
                <a16:creationId xmlns:a16="http://schemas.microsoft.com/office/drawing/2014/main" id="{37649526-1F6E-4636-B312-CA2BE0766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201574"/>
              </p:ext>
            </p:extLst>
          </p:nvPr>
        </p:nvGraphicFramePr>
        <p:xfrm>
          <a:off x="773043" y="1636210"/>
          <a:ext cx="5548243" cy="441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96982E48-3FB5-4F2E-AE87-E5E083865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1787257"/>
            <a:ext cx="8455465" cy="4265529"/>
          </a:xfrm>
        </p:spPr>
        <p:txBody>
          <a:bodyPr rtlCol="0"/>
          <a:lstStyle/>
          <a:p>
            <a:pPr rtl="0"/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uLnTx/>
                <a:uFillTx/>
                <a:cs typeface="Arial" pitchFamily="34" charset="0"/>
              </a:rPr>
              <a:t>Bireylerin</a:t>
            </a:r>
            <a:r>
              <a:rPr kumimoji="0" lang="tr-TR" sz="2400" i="0" u="none" strike="noStrike" kern="1200" cap="none" spc="0" normalizeH="0" noProof="0" dirty="0">
                <a:ln>
                  <a:noFill/>
                </a:ln>
                <a:uLnTx/>
                <a:uFillTx/>
                <a:cs typeface="Arial" pitchFamily="34" charset="0"/>
              </a:rPr>
              <a:t> milli bütünleşme ve bireysel gelişimini güçlendirici, yurttaşlık hak ve ödevlerini bilinçli olarak yapmalarını sağlayıcı, demokrasi kültürünü, düşünce, kişilik ve yeteneklerini geliştirici biçimde eğitim çalışmaları yapmak</a:t>
            </a:r>
          </a:p>
          <a:p>
            <a:pPr rtl="0"/>
            <a:endParaRPr lang="tr-TR" sz="2400" dirty="0">
              <a:cs typeface="Arial" pitchFamily="34" charset="0"/>
            </a:endParaRPr>
          </a:p>
          <a:p>
            <a:pPr marL="0" indent="0" rtl="0">
              <a:buNone/>
            </a:pPr>
            <a:endParaRPr kumimoji="0" lang="tr-TR" sz="2400" i="0" u="none" strike="noStrike" kern="1200" cap="none" spc="0" normalizeH="0" noProof="0" dirty="0">
              <a:ln>
                <a:noFill/>
              </a:ln>
              <a:uLnTx/>
              <a:uFillTx/>
              <a:cs typeface="Arial" pitchFamily="34" charset="0"/>
            </a:endParaRPr>
          </a:p>
          <a:p>
            <a:pPr rtl="0"/>
            <a:r>
              <a:rPr lang="tr-TR" sz="2400" baseline="0" dirty="0">
                <a:cs typeface="Arial" pitchFamily="34" charset="0"/>
              </a:rPr>
              <a:t>Bilmeyenlere</a:t>
            </a:r>
            <a:r>
              <a:rPr lang="tr-TR" sz="2400" dirty="0">
                <a:cs typeface="Arial" pitchFamily="34" charset="0"/>
              </a:rPr>
              <a:t> okuma-yazma öğretmek, bilenlere eksik eğitimlerini tamamlamaları için sürekli eğitim imkanları hazırlamak</a:t>
            </a:r>
            <a:endParaRPr lang="tr-TR" sz="2400" dirty="0"/>
          </a:p>
        </p:txBody>
      </p:sp>
      <p:pic>
        <p:nvPicPr>
          <p:cNvPr id="25" name="Resim Yer Tutucusu 4" descr="binanın yakından görünüşü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/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3461434" cy="830997"/>
          </a:xfrm>
        </p:spPr>
        <p:txBody>
          <a:bodyPr rtlCol="0"/>
          <a:lstStyle/>
          <a:p>
            <a:pPr rtl="0"/>
            <a:r>
              <a:rPr lang="tr-TR" sz="4000" dirty="0"/>
              <a:t>Hedefler</a:t>
            </a:r>
          </a:p>
          <a:p>
            <a:pPr rtl="0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95073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Yer Tutucusu 12">
            <a:extLst>
              <a:ext uri="{FF2B5EF4-FFF2-40B4-BE49-F238E27FC236}">
                <a16:creationId xmlns:a16="http://schemas.microsoft.com/office/drawing/2014/main" id="{35E2CA68-BFC9-485F-A53E-F4C27258E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598" y="1636210"/>
            <a:ext cx="8545927" cy="4416577"/>
          </a:xfrm>
        </p:spPr>
        <p:txBody>
          <a:bodyPr rtlCol="0">
            <a:normAutofit lnSpcReduction="10000"/>
          </a:bodyPr>
          <a:lstStyle/>
          <a:p>
            <a:r>
              <a:rPr lang="tr-TR" sz="2400" baseline="0" dirty="0">
                <a:cs typeface="Arial" pitchFamily="34" charset="0"/>
              </a:rPr>
              <a:t>Yöresel</a:t>
            </a:r>
            <a:r>
              <a:rPr lang="tr-TR" sz="2400" dirty="0">
                <a:cs typeface="Arial" pitchFamily="34" charset="0"/>
              </a:rPr>
              <a:t> özellik ve ihtiyaçlara göre eğitim, öğretim, üretim, istihdam ve pazarlamaya yönelik çalışmalar ile nitelikli iş gücünün yetiştirilmesinde mesleki ve teknik içerikli eğitim çalışmaları yaptırmak.</a:t>
            </a:r>
          </a:p>
          <a:p>
            <a:endParaRPr lang="tr-TR" sz="2400" dirty="0">
              <a:cs typeface="Arial" pitchFamily="34" charset="0"/>
            </a:endParaRPr>
          </a:p>
          <a:p>
            <a:pPr marL="0" indent="0">
              <a:buNone/>
            </a:pPr>
            <a:endParaRPr lang="tr-TR" sz="2400" dirty="0">
              <a:cs typeface="Arial" pitchFamily="34" charset="0"/>
            </a:endParaRPr>
          </a:p>
          <a:p>
            <a:pPr rtl="0"/>
            <a:r>
              <a:rPr lang="tr-TR" sz="2400" baseline="0" dirty="0">
                <a:cs typeface="Arial" pitchFamily="34" charset="0"/>
              </a:rPr>
              <a:t>Hayat boyu öğrenme anlayışıyla bireylerin; bilimsel, girişimci, teknolojik, iktisadi, sosyal, kültürel gelişmelerini ve serbest zamanlarını en iyi şekilde değerlendirme ve kullanma alışkanlıkları kazandırmak,</a:t>
            </a:r>
            <a:r>
              <a:rPr lang="tr-TR" sz="2400" dirty="0">
                <a:cs typeface="Arial" pitchFamily="34" charset="0"/>
              </a:rPr>
              <a:t> yeteneklerini geliştirme imkanını sağlamak</a:t>
            </a:r>
            <a:endParaRPr lang="tr-TR" sz="2400" dirty="0"/>
          </a:p>
        </p:txBody>
      </p:sp>
      <p:pic>
        <p:nvPicPr>
          <p:cNvPr id="25" name="Resim Yer Tutucusu 4" descr="binanın yakından görünüşü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/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3461434" cy="830997"/>
          </a:xfrm>
        </p:spPr>
        <p:txBody>
          <a:bodyPr rtlCol="0"/>
          <a:lstStyle/>
          <a:p>
            <a:pPr rtl="0"/>
            <a:r>
              <a:rPr lang="tr-TR" sz="4000" dirty="0"/>
              <a:t>Hedefler</a:t>
            </a:r>
          </a:p>
          <a:p>
            <a:pPr rtl="0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53399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Yer Tutucusu 12">
            <a:extLst>
              <a:ext uri="{FF2B5EF4-FFF2-40B4-BE49-F238E27FC236}">
                <a16:creationId xmlns:a16="http://schemas.microsoft.com/office/drawing/2014/main" id="{35E2CA68-BFC9-485F-A53E-F4C27258E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598" y="1636210"/>
            <a:ext cx="8545927" cy="4416577"/>
          </a:xfrm>
        </p:spPr>
        <p:txBody>
          <a:bodyPr rtlCol="0"/>
          <a:lstStyle/>
          <a:p>
            <a:r>
              <a:rPr lang="tr-TR" sz="2400" dirty="0">
                <a:cs typeface="Arial" pitchFamily="34" charset="0"/>
              </a:rPr>
              <a:t>Aile eğitimi programları ile aile yapısını güçlendirerek toplumsal yapının korunmasını sağlamak ve bu amaçla sürekli eğitim imkanları hazırlamak</a:t>
            </a:r>
          </a:p>
          <a:p>
            <a:pPr marL="0" indent="0">
              <a:buNone/>
            </a:pPr>
            <a:endParaRPr lang="tr-TR" sz="2400" dirty="0">
              <a:cs typeface="Arial" pitchFamily="34" charset="0"/>
            </a:endParaRPr>
          </a:p>
          <a:p>
            <a:pPr rtl="0"/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Arial" pitchFamily="34" charset="0"/>
              </a:rPr>
              <a:t>Toplumda sevgi, hoşgörü, diyalog, iş birliği, farklılıklara saygı, yardımlaşma ve birikimleri paylaşma kültürünün gelişmesini sağlamak</a:t>
            </a:r>
          </a:p>
          <a:p>
            <a:pPr marL="0" indent="0" rtl="0">
              <a:buNone/>
            </a:pPr>
            <a:endParaRPr kumimoji="0" lang="tr-TR" sz="2400" i="0" u="none" strike="noStrike" kern="1200" cap="none" spc="0" normalizeH="0" baseline="0" noProof="0" dirty="0">
              <a:ln>
                <a:noFill/>
              </a:ln>
              <a:uLnTx/>
              <a:uFillTx/>
              <a:ea typeface="+mn-ea"/>
              <a:cs typeface="Arial" pitchFamily="34" charset="0"/>
            </a:endParaRPr>
          </a:p>
          <a:p>
            <a:pPr rtl="0"/>
            <a:r>
              <a:rPr lang="tr-TR" sz="2400" dirty="0">
                <a:cs typeface="Arial" pitchFamily="34" charset="0"/>
              </a:rPr>
              <a:t>İleri yaş bireylerin sosyal ve ekonomik hayata etkin olarak katılımları için eğitim çalışmaları yapmak</a:t>
            </a:r>
            <a:endParaRPr lang="tr-TR" sz="2400" dirty="0"/>
          </a:p>
        </p:txBody>
      </p:sp>
      <p:pic>
        <p:nvPicPr>
          <p:cNvPr id="25" name="Resim Yer Tutucusu 4" descr="binanın yakından görünüşü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/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3461434" cy="830997"/>
          </a:xfrm>
        </p:spPr>
        <p:txBody>
          <a:bodyPr rtlCol="0"/>
          <a:lstStyle/>
          <a:p>
            <a:pPr rtl="0"/>
            <a:r>
              <a:rPr lang="tr-TR" sz="4000" dirty="0"/>
              <a:t>Hedefler</a:t>
            </a:r>
          </a:p>
          <a:p>
            <a:pPr rtl="0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6763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Yer Tutucusu 12">
            <a:extLst>
              <a:ext uri="{FF2B5EF4-FFF2-40B4-BE49-F238E27FC236}">
                <a16:creationId xmlns:a16="http://schemas.microsoft.com/office/drawing/2014/main" id="{35E2CA68-BFC9-485F-A53E-F4C27258E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598" y="1636210"/>
            <a:ext cx="8545927" cy="4416577"/>
          </a:xfrm>
        </p:spPr>
        <p:txBody>
          <a:bodyPr rtlCol="0"/>
          <a:lstStyle/>
          <a:p>
            <a:pPr algn="just"/>
            <a:r>
              <a:rPr lang="tr-TR" sz="2400" dirty="0"/>
              <a:t>Halk Eğitim Merkezleri ve Mesleki Eğitim Merkeziyle birlikte açık öğretim lisesi ve açık öğretim ortaokulu faaliyetleri yürütülmesi.</a:t>
            </a:r>
            <a:endParaRPr lang="tr-TR" sz="2800" dirty="0">
              <a:cs typeface="Arial" pitchFamily="34" charset="0"/>
            </a:endParaRPr>
          </a:p>
          <a:p>
            <a:pPr rtl="0"/>
            <a:r>
              <a:rPr lang="tr-TR" sz="2400" dirty="0"/>
              <a:t>Örgün öğretim kurumları ile işbirliği yapılarak talepler doğrultusunda öğrenci ve velilere yönelik </a:t>
            </a:r>
            <a:r>
              <a:rPr lang="tr-TR" sz="2400" dirty="0" err="1"/>
              <a:t>kurslaın</a:t>
            </a:r>
            <a:r>
              <a:rPr lang="tr-TR" sz="2400" dirty="0"/>
              <a:t> açılması.</a:t>
            </a:r>
          </a:p>
          <a:p>
            <a:r>
              <a:rPr lang="tr-TR" sz="2400" dirty="0"/>
              <a:t>Tarım İlçe Müdürlüğü ile işbirliği halinde Arıcılık, Sürü Yönetimi, Süt Sığırcılığı gibi  Kursların düzenlenmesi. </a:t>
            </a:r>
          </a:p>
          <a:p>
            <a:pPr rtl="0"/>
            <a:r>
              <a:rPr lang="tr-TR" sz="2400" dirty="0"/>
              <a:t>Kamu kurumları ile yapılan işbirliği protokolleri ile bireylere meslek edindirme kursları verilmesi.</a:t>
            </a:r>
          </a:p>
          <a:p>
            <a:pPr rtl="0"/>
            <a:endParaRPr lang="tr-TR" sz="2400" dirty="0"/>
          </a:p>
          <a:p>
            <a:pPr rtl="0"/>
            <a:endParaRPr lang="tr-TR" sz="2400" dirty="0"/>
          </a:p>
          <a:p>
            <a:pPr marL="0" indent="0" rtl="0">
              <a:buNone/>
            </a:pPr>
            <a:endParaRPr kumimoji="0" lang="tr-TR" sz="2800" i="0" u="none" strike="noStrike" kern="1200" cap="none" spc="0" normalizeH="0" baseline="0" noProof="0" dirty="0">
              <a:ln>
                <a:noFill/>
              </a:ln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25" name="Resim Yer Tutucusu 4" descr="binanın yakından görünüşü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/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5290234" cy="830997"/>
          </a:xfrm>
        </p:spPr>
        <p:txBody>
          <a:bodyPr rtlCol="0"/>
          <a:lstStyle/>
          <a:p>
            <a:pPr rtl="0"/>
            <a:r>
              <a:rPr lang="tr-TR" sz="4000" dirty="0"/>
              <a:t>Hizmet Alanlarımız</a:t>
            </a:r>
          </a:p>
          <a:p>
            <a:pPr rtl="0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5691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ltıgen 19">
            <a:extLst>
              <a:ext uri="{FF2B5EF4-FFF2-40B4-BE49-F238E27FC236}">
                <a16:creationId xmlns:a16="http://schemas.microsoft.com/office/drawing/2014/main" id="{184F3FD5-57F6-429C-8A79-BC3E161F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362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2" name="Altıge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548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4" name="Altıgen 23">
            <a:extLst>
              <a:ext uri="{FF2B5EF4-FFF2-40B4-BE49-F238E27FC236}">
                <a16:creationId xmlns:a16="http://schemas.microsoft.com/office/drawing/2014/main" id="{8DC04250-3EFF-4260-841A-83A3745A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960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6" name="Altıgen 25">
            <a:extLst>
              <a:ext uri="{FF2B5EF4-FFF2-40B4-BE49-F238E27FC236}">
                <a16:creationId xmlns:a16="http://schemas.microsoft.com/office/drawing/2014/main" id="{70414E17-AF31-4773-9D9B-6F287966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558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28" name="Altıgen 27">
            <a:extLst>
              <a:ext uri="{FF2B5EF4-FFF2-40B4-BE49-F238E27FC236}">
                <a16:creationId xmlns:a16="http://schemas.microsoft.com/office/drawing/2014/main" id="{9A460E96-6DE9-4695-B9AA-33D872B9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156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0" name="Altıgen 29">
            <a:extLst>
              <a:ext uri="{FF2B5EF4-FFF2-40B4-BE49-F238E27FC236}">
                <a16:creationId xmlns:a16="http://schemas.microsoft.com/office/drawing/2014/main" id="{73AA3A47-BB43-4280-BD7B-7095FEBB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54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2" name="Altıgen 31">
            <a:extLst>
              <a:ext uri="{FF2B5EF4-FFF2-40B4-BE49-F238E27FC236}">
                <a16:creationId xmlns:a16="http://schemas.microsoft.com/office/drawing/2014/main" id="{0D4AF445-4FAA-4F77-90FF-71B4790DF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7352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4" name="Altıgen 33">
            <a:extLst>
              <a:ext uri="{FF2B5EF4-FFF2-40B4-BE49-F238E27FC236}">
                <a16:creationId xmlns:a16="http://schemas.microsoft.com/office/drawing/2014/main" id="{5160F8B1-281B-40FE-913B-79806DCE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5950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8" name="Altıgen 37">
            <a:extLst>
              <a:ext uri="{FF2B5EF4-FFF2-40B4-BE49-F238E27FC236}">
                <a16:creationId xmlns:a16="http://schemas.microsoft.com/office/drawing/2014/main" id="{06F5B9A6-704C-47AE-B230-105F3122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744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0" name="Altıgen 39">
            <a:extLst>
              <a:ext uri="{FF2B5EF4-FFF2-40B4-BE49-F238E27FC236}">
                <a16:creationId xmlns:a16="http://schemas.microsoft.com/office/drawing/2014/main" id="{C9ADA53C-9ACF-479A-B6E8-7BB006F0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03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42" name="Altıgen 41">
            <a:extLst>
              <a:ext uri="{FF2B5EF4-FFF2-40B4-BE49-F238E27FC236}">
                <a16:creationId xmlns:a16="http://schemas.microsoft.com/office/drawing/2014/main" id="{4A4865DF-B1A5-4498-AB0B-F562ECEB9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89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j-lt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 anchor="ctr">
            <a:normAutofit fontScale="90000"/>
          </a:bodyPr>
          <a:lstStyle/>
          <a:p>
            <a:pPr algn="ctr" rtl="0"/>
            <a:r>
              <a:rPr lang="tr" sz="4000" b="1" dirty="0">
                <a:solidFill>
                  <a:schemeClr val="tx1"/>
                </a:solidFill>
              </a:rPr>
              <a:t>Çalışma Esaslarımız</a:t>
            </a:r>
          </a:p>
        </p:txBody>
      </p:sp>
      <p:sp>
        <p:nvSpPr>
          <p:cNvPr id="76" name="Başlık 1">
            <a:extLst>
              <a:ext uri="{FF2B5EF4-FFF2-40B4-BE49-F238E27FC236}">
                <a16:creationId xmlns:a16="http://schemas.microsoft.com/office/drawing/2014/main" id="{EB84A30F-F3B0-42F4-8DF6-3D9E61AB0E01}"/>
              </a:ext>
            </a:extLst>
          </p:cNvPr>
          <p:cNvSpPr txBox="1">
            <a:spLocks/>
          </p:cNvSpPr>
          <p:nvPr/>
        </p:nvSpPr>
        <p:spPr>
          <a:xfrm>
            <a:off x="832936" y="1709111"/>
            <a:ext cx="604158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Ç1</a:t>
            </a:r>
          </a:p>
        </p:txBody>
      </p:sp>
      <p:sp>
        <p:nvSpPr>
          <p:cNvPr id="78" name="Başlık 1">
            <a:extLst>
              <a:ext uri="{FF2B5EF4-FFF2-40B4-BE49-F238E27FC236}">
                <a16:creationId xmlns:a16="http://schemas.microsoft.com/office/drawing/2014/main" id="{0BEEF0A5-2CB1-4246-A58F-DA45646140C6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604157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Ç2</a:t>
            </a:r>
          </a:p>
        </p:txBody>
      </p:sp>
      <p:sp>
        <p:nvSpPr>
          <p:cNvPr id="80" name="Başlık 1">
            <a:extLst>
              <a:ext uri="{FF2B5EF4-FFF2-40B4-BE49-F238E27FC236}">
                <a16:creationId xmlns:a16="http://schemas.microsoft.com/office/drawing/2014/main" id="{F7438FF9-EC22-4A3F-ADDB-34D6A1CA0020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588731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Ç3</a:t>
            </a:r>
          </a:p>
        </p:txBody>
      </p:sp>
      <p:sp>
        <p:nvSpPr>
          <p:cNvPr id="82" name="Başlık 1">
            <a:extLst>
              <a:ext uri="{FF2B5EF4-FFF2-40B4-BE49-F238E27FC236}">
                <a16:creationId xmlns:a16="http://schemas.microsoft.com/office/drawing/2014/main" id="{6063F1E3-11C4-4E56-B839-26CD88F2ACF7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604157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tr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Ç4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04CA3F56-6B4F-4DFF-B133-DBA85DE6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49" y="2578060"/>
            <a:ext cx="250694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1" name="Dikdörtgen 90">
            <a:extLst>
              <a:ext uri="{FF2B5EF4-FFF2-40B4-BE49-F238E27FC236}">
                <a16:creationId xmlns:a16="http://schemas.microsoft.com/office/drawing/2014/main" id="{C156482F-4317-491F-AFBA-E1AC4F3E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4200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5" name="Dikdörtgen 94">
            <a:extLst>
              <a:ext uri="{FF2B5EF4-FFF2-40B4-BE49-F238E27FC236}">
                <a16:creationId xmlns:a16="http://schemas.microsoft.com/office/drawing/2014/main" id="{C4F6EFBC-D760-468D-9BF7-FAAD40B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051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9" name="Dikdörtgen 98">
            <a:extLst>
              <a:ext uri="{FF2B5EF4-FFF2-40B4-BE49-F238E27FC236}">
                <a16:creationId xmlns:a16="http://schemas.microsoft.com/office/drawing/2014/main" id="{3A80BA8B-9E64-46F6-BB41-F59F1B3E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692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FCB6B85C-AD04-4022-B4E1-7CDFE4556405}"/>
              </a:ext>
            </a:extLst>
          </p:cNvPr>
          <p:cNvSpPr txBox="1"/>
          <p:nvPr/>
        </p:nvSpPr>
        <p:spPr>
          <a:xfrm>
            <a:off x="8025256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r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Mar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C9097234-38E0-4114-A29F-508805824B65}"/>
              </a:ext>
            </a:extLst>
          </p:cNvPr>
          <p:cNvSpPr txBox="1"/>
          <p:nvPr/>
        </p:nvSpPr>
        <p:spPr>
          <a:xfrm>
            <a:off x="928450" y="3358599"/>
            <a:ext cx="2361067" cy="1790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Herkese açıklık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İhtiyaca uygunluk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Süreklilik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Geçerlilik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en-US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89E278-8976-4219-B8E5-16D2E65CD0E0}"/>
              </a:ext>
            </a:extLst>
          </p:cNvPr>
          <p:cNvSpPr txBox="1"/>
          <p:nvPr/>
        </p:nvSpPr>
        <p:spPr>
          <a:xfrm>
            <a:off x="3574160" y="3358599"/>
            <a:ext cx="2348338" cy="1790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 err="1">
                <a:latin typeface="+mj-lt"/>
                <a:cs typeface="Biome Light" panose="020B0303030204020804" pitchFamily="34" charset="0"/>
              </a:rPr>
              <a:t>Planlılık</a:t>
            </a:r>
            <a:endParaRPr lang="tr-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-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Yenilik ve gelişmeye açıklık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-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Gönüllülük</a:t>
            </a:r>
            <a:endParaRPr lang="en-US" b="1" dirty="0">
              <a:latin typeface="+mj-lt"/>
              <a:cs typeface="Biome Light" panose="020B03030302040208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E60F69B-8088-4A76-862A-5DC3B7B099A1}"/>
              </a:ext>
            </a:extLst>
          </p:cNvPr>
          <p:cNvSpPr txBox="1"/>
          <p:nvPr/>
        </p:nvSpPr>
        <p:spPr>
          <a:xfrm>
            <a:off x="6299951" y="3358599"/>
            <a:ext cx="2453268" cy="1609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Her yerde eğitim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" b="1" dirty="0">
                <a:latin typeface="+mj-lt"/>
                <a:cs typeface="Biome Light" panose="020B0303030204020804" pitchFamily="34" charset="0"/>
              </a:rPr>
              <a:t>Hayat boyu öğrenme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4673B4-C0B9-43A0-B642-C8D78A87A514}"/>
              </a:ext>
            </a:extLst>
          </p:cNvPr>
          <p:cNvSpPr txBox="1"/>
          <p:nvPr/>
        </p:nvSpPr>
        <p:spPr>
          <a:xfrm>
            <a:off x="9178440" y="3358599"/>
            <a:ext cx="2085110" cy="1609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B</a:t>
            </a:r>
            <a:r>
              <a:rPr lang="tr" b="1" dirty="0">
                <a:latin typeface="+mj-lt"/>
                <a:cs typeface="Biome Light" panose="020B0303030204020804" pitchFamily="34" charset="0"/>
              </a:rPr>
              <a:t>ilimsellik ve bütünlük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endParaRPr lang="tr" b="1" dirty="0">
              <a:latin typeface="+mj-lt"/>
              <a:cs typeface="Biome Light" panose="020B03030302040208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tr-TR" b="1" dirty="0">
                <a:latin typeface="+mj-lt"/>
                <a:cs typeface="Biome Light" panose="020B0303030204020804" pitchFamily="34" charset="0"/>
              </a:rPr>
              <a:t>İ</a:t>
            </a:r>
            <a:r>
              <a:rPr lang="tr" b="1" dirty="0">
                <a:latin typeface="+mj-lt"/>
                <a:cs typeface="Biome Light" panose="020B0303030204020804" pitchFamily="34" charset="0"/>
              </a:rPr>
              <a:t>ş birliği ve eş güdüm</a:t>
            </a:r>
            <a:endParaRPr lang="en-US" dirty="0"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6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4" descr="zaman çizelgesi SmartArt Grafiği&#10;">
            <a:extLst>
              <a:ext uri="{FF2B5EF4-FFF2-40B4-BE49-F238E27FC236}">
                <a16:creationId xmlns:a16="http://schemas.microsoft.com/office/drawing/2014/main" id="{8B379134-27A3-406A-9FAB-0D22DD3AB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964282"/>
              </p:ext>
            </p:extLst>
          </p:nvPr>
        </p:nvGraphicFramePr>
        <p:xfrm>
          <a:off x="996696" y="1581912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aşlık 1">
            <a:extLst>
              <a:ext uri="{FF2B5EF4-FFF2-40B4-BE49-F238E27FC236}">
                <a16:creationId xmlns:a16="http://schemas.microsoft.com/office/drawing/2014/main" id="{EB25ED48-69D7-4429-B9DE-6A7A8A4A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689952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sz="4000" dirty="0"/>
              <a:t>İş Birliği Yapılacak Kurum ve Kuruluşlar</a:t>
            </a:r>
          </a:p>
        </p:txBody>
      </p:sp>
    </p:spTree>
    <p:extLst>
      <p:ext uri="{BB962C8B-B14F-4D97-AF65-F5344CB8AC3E}">
        <p14:creationId xmlns:p14="http://schemas.microsoft.com/office/powerpoint/2010/main" val="572100354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A9014-ED64-4558-B1E1-D03F0EE32B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648</TotalTime>
  <Words>1657</Words>
  <Application>Microsoft Office PowerPoint</Application>
  <PresentationFormat>Geniş ekran</PresentationFormat>
  <Paragraphs>421</Paragraphs>
  <Slides>29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Arial</vt:lpstr>
      <vt:lpstr>Avenir Next LT Pro</vt:lpstr>
      <vt:lpstr>Bauhaus 93</vt:lpstr>
      <vt:lpstr>Biome Light</vt:lpstr>
      <vt:lpstr>Calibri</vt:lpstr>
      <vt:lpstr>Century Gothic</vt:lpstr>
      <vt:lpstr>Wingdings</vt:lpstr>
      <vt:lpstr>Wingdings 3</vt:lpstr>
      <vt:lpstr>Duman</vt:lpstr>
      <vt:lpstr>İlçe Milli Eğitim Müdürlüğü Halk Eğitimi Merkezi   2024-2025 EĞİTİM ÖĞRETİM YILI İLÇE HAYAT BOYU ÖĞRENME HALK EĞİTİMİ PLANLAMA VE İŞBİRLİĞİ KOMİSYON TOPLANTISI</vt:lpstr>
      <vt:lpstr>Konu Başlıkları</vt:lpstr>
      <vt:lpstr>Kadromuz</vt:lpstr>
      <vt:lpstr>Hedefler </vt:lpstr>
      <vt:lpstr>Hedefler </vt:lpstr>
      <vt:lpstr>Hedefler </vt:lpstr>
      <vt:lpstr>Hizmet Alanlarımız </vt:lpstr>
      <vt:lpstr>Çalışma Esaslarımız</vt:lpstr>
      <vt:lpstr>İş Birliği Yapılacak Kurum ve Kuruluşlar</vt:lpstr>
      <vt:lpstr>İş Birliği Yapılacak Kurum ve Kuruluşlar</vt:lpstr>
      <vt:lpstr>İş Birliği Yapılacak Kurum ve Kuruluşlar</vt:lpstr>
      <vt:lpstr>Mevcut ve Planlanan Kurslar </vt:lpstr>
      <vt:lpstr>Açılması Planlanan Kurslar</vt:lpstr>
      <vt:lpstr>Açılması Planlanan Kurslar</vt:lpstr>
      <vt:lpstr>Açılması Planlanan Kurslar</vt:lpstr>
      <vt:lpstr>Açılması Planlanan Kurslar</vt:lpstr>
      <vt:lpstr>Açılması Planlanan Kurslar</vt:lpstr>
      <vt:lpstr>Genel Kurs İstatistiği ( 01.09.2023-26.07.2024)</vt:lpstr>
      <vt:lpstr>Genel Kurs İstatistiği ( 01.09.2023-26.07.2024)</vt:lpstr>
      <vt:lpstr>Mesleki  Kurslar İstatistiği ( 01.09.2023-26.07.2024)</vt:lpstr>
      <vt:lpstr>Mesleki  Kurslar İstatistiği ( 01.09.2023-26.07.2024)</vt:lpstr>
      <vt:lpstr>Mesleki  Kurslar İstatistiği ( 01.09.2023-26.07.2024)</vt:lpstr>
      <vt:lpstr>Genel Kurslar istatistik Sonuçları  ( 01.09.2023- 26. 07 .2024)</vt:lpstr>
      <vt:lpstr>Mesleki Kurslar istatistik Sonuçları  ( 01.09.2023- 26. 07 .2024)</vt:lpstr>
      <vt:lpstr>PowerPoint Sunusu</vt:lpstr>
      <vt:lpstr>PowerPoint Sunusu</vt:lpstr>
      <vt:lpstr>Sorun ve Öneriler </vt:lpstr>
      <vt:lpstr>Sorun ve Öneriler </vt:lpstr>
      <vt:lpstr>Kapanış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EĞİTİM ÖĞRETİM YILI İLÇE HAYAT BOYU ÖĞRENME HALK EĞİTİMİ PLANLAMA VE İŞBİRLİĞİ KOMİSYONU</dc:title>
  <dc:creator>Dem Bilgisayar</dc:creator>
  <cp:lastModifiedBy>LENOVO</cp:lastModifiedBy>
  <cp:revision>102</cp:revision>
  <dcterms:created xsi:type="dcterms:W3CDTF">2021-01-31T18:25:57Z</dcterms:created>
  <dcterms:modified xsi:type="dcterms:W3CDTF">2024-07-26T19:36:01Z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